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8" r:id="rId4"/>
    <p:sldMasterId id="2147483658" r:id="rId5"/>
    <p:sldMasterId id="2147483678" r:id="rId6"/>
    <p:sldMasterId id="2147483688" r:id="rId7"/>
  </p:sldMasterIdLst>
  <p:notesMasterIdLst>
    <p:notesMasterId r:id="rId30"/>
  </p:notesMasterIdLst>
  <p:sldIdLst>
    <p:sldId id="259" r:id="rId8"/>
    <p:sldId id="276" r:id="rId9"/>
    <p:sldId id="294" r:id="rId10"/>
    <p:sldId id="283" r:id="rId11"/>
    <p:sldId id="301" r:id="rId12"/>
    <p:sldId id="295" r:id="rId13"/>
    <p:sldId id="302" r:id="rId14"/>
    <p:sldId id="296" r:id="rId15"/>
    <p:sldId id="297" r:id="rId16"/>
    <p:sldId id="303" r:id="rId17"/>
    <p:sldId id="298" r:id="rId18"/>
    <p:sldId id="299" r:id="rId19"/>
    <p:sldId id="300" r:id="rId20"/>
    <p:sldId id="281" r:id="rId21"/>
    <p:sldId id="290" r:id="rId22"/>
    <p:sldId id="285" r:id="rId23"/>
    <p:sldId id="289" r:id="rId24"/>
    <p:sldId id="288" r:id="rId25"/>
    <p:sldId id="291" r:id="rId26"/>
    <p:sldId id="287" r:id="rId27"/>
    <p:sldId id="293" r:id="rId28"/>
    <p:sldId id="2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109"/>
    <a:srgbClr val="FFFFFF"/>
    <a:srgbClr val="FAC822"/>
    <a:srgbClr val="F3B1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D3D12E-EE85-B820-A932-E904D9DB7B39}" v="168" dt="2022-04-14T15:00:33.047"/>
    <p1510:client id="{95EDABAD-02B2-0753-93C0-37F0C76D872C}" v="170" dt="2022-04-14T15:41:04.743"/>
    <p1510:client id="{A7AC24F5-546E-3F7C-ABAA-0D201288A077}" v="528" dt="2022-04-13T22:17:24.813"/>
    <p1510:client id="{BF1A22A5-504A-DC4A-8648-A9792CF115B5}" v="3080" dt="2022-04-14T18:34:10.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577"/>
  </p:normalViewPr>
  <p:slideViewPr>
    <p:cSldViewPr snapToGrid="0" snapToObjects="1">
      <p:cViewPr varScale="1">
        <p:scale>
          <a:sx n="115" d="100"/>
          <a:sy n="115" d="100"/>
        </p:scale>
        <p:origin x="23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2F029-235A-4080-A2FC-B478078C1786}" type="datetimeFigureOut">
              <a:rPr lang="en-US" smtClean="0"/>
              <a:t>4/14/22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CB38-16CA-45FF-82B6-93E3B5253746}" type="slidenum">
              <a:rPr lang="en-US" smtClean="0"/>
              <a:t>‹#›</a:t>
            </a:fld>
            <a:endParaRPr lang="en-US"/>
          </a:p>
        </p:txBody>
      </p:sp>
    </p:spTree>
    <p:extLst>
      <p:ext uri="{BB962C8B-B14F-4D97-AF65-F5344CB8AC3E}">
        <p14:creationId xmlns:p14="http://schemas.microsoft.com/office/powerpoint/2010/main" val="221242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C9CB38-16CA-45FF-82B6-93E3B5253746}" type="slidenum">
              <a:rPr lang="en-US" smtClean="0"/>
              <a:t>1</a:t>
            </a:fld>
            <a:endParaRPr lang="en-US"/>
          </a:p>
        </p:txBody>
      </p:sp>
    </p:spTree>
    <p:extLst>
      <p:ext uri="{BB962C8B-B14F-4D97-AF65-F5344CB8AC3E}">
        <p14:creationId xmlns:p14="http://schemas.microsoft.com/office/powerpoint/2010/main" val="302184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Grimaldi – Experimental observation of diffraction.</a:t>
            </a:r>
          </a:p>
          <a:p>
            <a:endParaRPr lang="en-US"/>
          </a:p>
          <a:p>
            <a:r>
              <a:rPr lang="en-US"/>
              <a:t>Christian Huygens – Proponent of the wave nature of light. Decomposing a wave envelope into a infinite set of secondary sources forms.</a:t>
            </a:r>
          </a:p>
          <a:p>
            <a:endParaRPr lang="en-US"/>
          </a:p>
          <a:p>
            <a:r>
              <a:rPr lang="en-US"/>
              <a:t>Isaac Newton – Favored the corpuscular theory of light. His follows support this view and progress on the wave nature of light and for 100 years progress on the wave nature of light was impeded.</a:t>
            </a:r>
          </a:p>
          <a:p>
            <a:endParaRPr lang="en-US"/>
          </a:p>
          <a:p>
            <a:r>
              <a:rPr lang="en-US"/>
              <a:t>Thomas Young – Introduced the idea of optical interference. This idea was radical as it implied you could add light to light and get darkness. </a:t>
            </a:r>
          </a:p>
          <a:p>
            <a:endParaRPr lang="en-US"/>
          </a:p>
          <a:p>
            <a:r>
              <a:rPr lang="en-US"/>
              <a:t>Augustin Fresnel - Combined Huygens secondary wavelets with Youngs interference to form the first mathematical description of diffraction. This theory made great predictions of diffraction patterns. Presented this work the award committee of French Academy of Sciences. It was here that the French mathematician Simeon Poisson refuted the work by showing how it predicted a bright spot in the shadow of an opaque disk. The chair of the committee Francois </a:t>
            </a:r>
            <a:r>
              <a:rPr lang="en-US" err="1"/>
              <a:t>Arago</a:t>
            </a:r>
            <a:r>
              <a:rPr lang="en-US"/>
              <a:t>  performed the exact experiment and was shocked to find the bright spot in the shadow as Fresnel had predicted. Clearly Fresnel won the academy’s award.</a:t>
            </a:r>
          </a:p>
          <a:p>
            <a:endParaRPr lang="en-US"/>
          </a:p>
          <a:p>
            <a:r>
              <a:rPr lang="en-US"/>
              <a:t>James Maxwell – Finally identified light as not just a wave but an electromagnetic wave and provided the now famous Maxwell’s equations. </a:t>
            </a:r>
          </a:p>
          <a:p>
            <a:endParaRPr lang="en-US"/>
          </a:p>
          <a:p>
            <a:r>
              <a:rPr lang="en-US"/>
              <a:t>Gustav Kirchhoff – Combined the ideas of Fresnel and Huygens with Maxwells equations to show they direct consequences of the wave nature of light as described by Maxwell. He called this formulation of diffraction the Huygens-Fresnel Principle.</a:t>
            </a:r>
          </a:p>
          <a:p>
            <a:endParaRPr lang="en-US"/>
          </a:p>
          <a:p>
            <a:r>
              <a:rPr lang="en-US"/>
              <a:t>Arnold Sommerfeld – (Along with Lord Rayleigh) Found and fixed some mathematical inconsistencies with Kirchhoff’s formulation of diffraction. Put forth the Rayleigh-Sommerfeld diffraction theory. </a:t>
            </a:r>
          </a:p>
        </p:txBody>
      </p:sp>
      <p:sp>
        <p:nvSpPr>
          <p:cNvPr id="4" name="Slide Number Placeholder 3"/>
          <p:cNvSpPr>
            <a:spLocks noGrp="1"/>
          </p:cNvSpPr>
          <p:nvPr>
            <p:ph type="sldNum" sz="quarter" idx="5"/>
          </p:nvPr>
        </p:nvSpPr>
        <p:spPr/>
        <p:txBody>
          <a:bodyPr/>
          <a:lstStyle/>
          <a:p>
            <a:fld id="{0DC9CB38-16CA-45FF-82B6-93E3B5253746}" type="slidenum">
              <a:rPr lang="en-US" smtClean="0"/>
              <a:t>3</a:t>
            </a:fld>
            <a:endParaRPr lang="en-US"/>
          </a:p>
        </p:txBody>
      </p:sp>
    </p:spTree>
    <p:extLst>
      <p:ext uri="{BB962C8B-B14F-4D97-AF65-F5344CB8AC3E}">
        <p14:creationId xmlns:p14="http://schemas.microsoft.com/office/powerpoint/2010/main" val="64840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DC9CB38-16CA-45FF-82B6-93E3B5253746}" type="slidenum">
              <a:rPr lang="en-US" smtClean="0"/>
              <a:t>7</a:t>
            </a:fld>
            <a:endParaRPr lang="en-US"/>
          </a:p>
        </p:txBody>
      </p:sp>
    </p:spTree>
    <p:extLst>
      <p:ext uri="{BB962C8B-B14F-4D97-AF65-F5344CB8AC3E}">
        <p14:creationId xmlns:p14="http://schemas.microsoft.com/office/powerpoint/2010/main" val="383221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a:t>
            </a:r>
            <a:r>
              <a:rPr lang="en-US" err="1"/>
              <a:t>x,y</a:t>
            </a:r>
            <a:r>
              <a:rPr lang="en-US"/>
              <a:t>) = \frac{z}{j \lambda}\</a:t>
            </a:r>
            <a:r>
              <a:rPr lang="en-US" err="1"/>
              <a:t>iint</a:t>
            </a:r>
            <a:r>
              <a:rPr lang="en-US"/>
              <a:t> U(\xi,\eta) \frac{exp(</a:t>
            </a:r>
            <a:r>
              <a:rPr lang="en-US" err="1"/>
              <a:t>jkr</a:t>
            </a:r>
            <a:r>
              <a:rPr lang="en-US"/>
              <a:t>_{01})}{r_{01}^2}d\xi d\eta</a:t>
            </a:r>
          </a:p>
          <a:p>
            <a:r>
              <a:rPr lang="en-US"/>
              <a:t>r_{01} = \sqrt{z^2 + (x-\xi)^2 + (y-\eta)^2}</a:t>
            </a:r>
          </a:p>
          <a:p>
            <a:r>
              <a:rPr lang="en-US"/>
              <a:t>U(</a:t>
            </a:r>
            <a:r>
              <a:rPr lang="en-US" err="1"/>
              <a:t>x,y,z</a:t>
            </a:r>
            <a:r>
              <a:rPr lang="en-US"/>
              <a:t>) = \frac{exp(</a:t>
            </a:r>
            <a:r>
              <a:rPr lang="en-US" err="1"/>
              <a:t>jkz</a:t>
            </a:r>
            <a:r>
              <a:rPr lang="en-US"/>
              <a:t>)}{j\lambda z}exp\left(j\frac{\pi}{\lambda z}(x^2 + y^2)\right) \</a:t>
            </a:r>
            <a:r>
              <a:rPr lang="en-US" err="1"/>
              <a:t>iint</a:t>
            </a:r>
            <a:r>
              <a:rPr lang="en-US"/>
              <a:t> \left[U(\xi,\eta,0) exp\left(j\frac{\pi}{\lambda z}(\xi^2 + \eta^2) \right ) \right ]exp\left(-j\frac{2\pi}{\lambda z}(x\xi + y\eta) \right )d\xi d\eta</a:t>
            </a:r>
          </a:p>
          <a:p>
            <a:r>
              <a:rPr lang="en-US"/>
              <a:t>U(</a:t>
            </a:r>
            <a:r>
              <a:rPr lang="en-US" err="1"/>
              <a:t>x,y,z</a:t>
            </a:r>
            <a:r>
              <a:rPr lang="en-US"/>
              <a:t>) = \</a:t>
            </a:r>
            <a:r>
              <a:rPr lang="en-US" err="1"/>
              <a:t>mathcal</a:t>
            </a:r>
            <a:r>
              <a:rPr lang="en-US"/>
              <a:t>{F}^{-1}\left\{ \</a:t>
            </a:r>
            <a:r>
              <a:rPr lang="en-US" err="1"/>
              <a:t>mathcal</a:t>
            </a:r>
            <a:r>
              <a:rPr lang="en-US"/>
              <a:t>{F}\{U(\xi,\eta,0)\} \times exp\left[j2\pi\frac{z}{\lambda}\sqrt{1-(\lambda </a:t>
            </a:r>
            <a:r>
              <a:rPr lang="en-US" err="1"/>
              <a:t>f_x</a:t>
            </a:r>
            <a:r>
              <a:rPr lang="en-US"/>
              <a:t>)^2 - (\lambda </a:t>
            </a:r>
            <a:r>
              <a:rPr lang="en-US" err="1"/>
              <a:t>f_y</a:t>
            </a:r>
            <a:r>
              <a:rPr lang="en-US"/>
              <a:t>)^2} \right ]\right\}</a:t>
            </a:r>
          </a:p>
        </p:txBody>
      </p:sp>
      <p:sp>
        <p:nvSpPr>
          <p:cNvPr id="4" name="Slide Number Placeholder 3"/>
          <p:cNvSpPr>
            <a:spLocks noGrp="1"/>
          </p:cNvSpPr>
          <p:nvPr>
            <p:ph type="sldNum" sz="quarter" idx="5"/>
          </p:nvPr>
        </p:nvSpPr>
        <p:spPr/>
        <p:txBody>
          <a:bodyPr/>
          <a:lstStyle/>
          <a:p>
            <a:fld id="{0DC9CB38-16CA-45FF-82B6-93E3B5253746}" type="slidenum">
              <a:rPr lang="en-US" smtClean="0"/>
              <a:t>8</a:t>
            </a:fld>
            <a:endParaRPr lang="en-US"/>
          </a:p>
        </p:txBody>
      </p:sp>
    </p:spTree>
    <p:extLst>
      <p:ext uri="{BB962C8B-B14F-4D97-AF65-F5344CB8AC3E}">
        <p14:creationId xmlns:p14="http://schemas.microsoft.com/office/powerpoint/2010/main" val="164257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U(\xi, \eta, 0) = \left(\</a:t>
            </a:r>
            <a:r>
              <a:rPr lang="en-US" err="1"/>
              <a:t>sum_i</a:t>
            </a:r>
            <a:r>
              <a:rPr lang="en-US"/>
              <a:t> </a:t>
            </a:r>
            <a:r>
              <a:rPr lang="en-US" err="1"/>
              <a:t>x_i</a:t>
            </a:r>
            <a:r>
              <a:rPr lang="en-US"/>
              <a:t> \right)</a:t>
            </a:r>
            <a:r>
              <a:rPr lang="en-US" err="1"/>
              <a:t>w_k</a:t>
            </a:r>
            <a:endParaRPr lang="en-US" err="1">
              <a:cs typeface="Calibri"/>
            </a:endParaRPr>
          </a:p>
          <a:p>
            <a:r>
              <a:rPr lang="en-US" err="1"/>
              <a:t>w_k</a:t>
            </a:r>
            <a:r>
              <a:rPr lang="en-US"/>
              <a:t> = e^{j\</a:t>
            </a:r>
            <a:r>
              <a:rPr lang="en-US" err="1"/>
              <a:t>theta_k</a:t>
            </a:r>
            <a:r>
              <a:rPr lang="en-US"/>
              <a:t>}</a:t>
            </a:r>
            <a:endParaRPr lang="en-US">
              <a:cs typeface="Calibri"/>
            </a:endParaRPr>
          </a:p>
          <a:p>
            <a:r>
              <a:rPr lang="en-US"/>
              <a:t>U(</a:t>
            </a:r>
            <a:r>
              <a:rPr lang="en-US" err="1"/>
              <a:t>x,y,z</a:t>
            </a:r>
            <a:r>
              <a:rPr lang="en-US"/>
              <a:t>) = f(U(\xi,\eta,0)) = \</a:t>
            </a:r>
            <a:r>
              <a:rPr lang="en-US" err="1"/>
              <a:t>mathcal</a:t>
            </a:r>
            <a:r>
              <a:rPr lang="en-US"/>
              <a:t>{F}^{-1}\left\{ \</a:t>
            </a:r>
            <a:r>
              <a:rPr lang="en-US" err="1"/>
              <a:t>mathcal</a:t>
            </a:r>
            <a:r>
              <a:rPr lang="en-US"/>
              <a:t>{F}\{U(\xi, \eta, 0)\} \times exp \left[ j2\pi \frac{z}{\lambda} \sqrt{1 - (\lambda </a:t>
            </a:r>
            <a:r>
              <a:rPr lang="en-US" err="1"/>
              <a:t>f_x</a:t>
            </a:r>
            <a:r>
              <a:rPr lang="en-US"/>
              <a:t>)^2 - (\lambda </a:t>
            </a:r>
            <a:r>
              <a:rPr lang="en-US" err="1"/>
              <a:t>f_y</a:t>
            </a:r>
            <a:r>
              <a:rPr lang="en-US"/>
              <a:t>)^2 }\right]\right\}</a:t>
            </a:r>
          </a:p>
        </p:txBody>
      </p:sp>
      <p:sp>
        <p:nvSpPr>
          <p:cNvPr id="4" name="Slide Number Placeholder 3"/>
          <p:cNvSpPr>
            <a:spLocks noGrp="1"/>
          </p:cNvSpPr>
          <p:nvPr>
            <p:ph type="sldNum" sz="quarter" idx="5"/>
          </p:nvPr>
        </p:nvSpPr>
        <p:spPr/>
        <p:txBody>
          <a:bodyPr/>
          <a:lstStyle/>
          <a:p>
            <a:fld id="{0DC9CB38-16CA-45FF-82B6-93E3B5253746}" type="slidenum">
              <a:rPr lang="en-US" smtClean="0"/>
              <a:t>11</a:t>
            </a:fld>
            <a:endParaRPr lang="en-US"/>
          </a:p>
        </p:txBody>
      </p:sp>
    </p:spTree>
    <p:extLst>
      <p:ext uri="{BB962C8B-B14F-4D97-AF65-F5344CB8AC3E}">
        <p14:creationId xmlns:p14="http://schemas.microsoft.com/office/powerpoint/2010/main" val="371089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0AE-B858-6947-983C-DAD7025B72C7}"/>
              </a:ext>
            </a:extLst>
          </p:cNvPr>
          <p:cNvSpPr>
            <a:spLocks noGrp="1"/>
          </p:cNvSpPr>
          <p:nvPr>
            <p:ph type="ctrTitle"/>
          </p:nvPr>
        </p:nvSpPr>
        <p:spPr>
          <a:xfrm>
            <a:off x="1524000" y="1122363"/>
            <a:ext cx="9144000" cy="2387600"/>
          </a:xfrm>
          <a:prstGeom prst="rect">
            <a:avLst/>
          </a:prstGeom>
        </p:spPr>
        <p:txBody>
          <a:bodyPr anchor="b"/>
          <a:lstStyle>
            <a:lvl1pPr algn="ctr">
              <a:defRPr sz="6000" b="1" i="0">
                <a:latin typeface="Times" pitchFamily="2" charset="0"/>
                <a:cs typeface="Arial Black"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F9D74AD2-45D1-E04B-9C38-DEB1391C9F4A}"/>
              </a:ext>
            </a:extLst>
          </p:cNvPr>
          <p:cNvSpPr>
            <a:spLocks noGrp="1"/>
          </p:cNvSpPr>
          <p:nvPr>
            <p:ph type="subTitle" idx="1"/>
          </p:nvPr>
        </p:nvSpPr>
        <p:spPr>
          <a:xfrm>
            <a:off x="1524000" y="3602038"/>
            <a:ext cx="9144000" cy="1655762"/>
          </a:xfrm>
        </p:spPr>
        <p:txBody>
          <a:bodyPr/>
          <a:lstStyle>
            <a:lvl1pPr marL="0" indent="0" algn="ctr">
              <a:buNone/>
              <a:defRPr sz="2400">
                <a:latin typeface="Time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6" name="Straight Connector 5">
            <a:extLst>
              <a:ext uri="{FF2B5EF4-FFF2-40B4-BE49-F238E27FC236}">
                <a16:creationId xmlns:a16="http://schemas.microsoft.com/office/drawing/2014/main" id="{BEA59664-3021-4106-B31D-B4DE7CCEB6BF}"/>
              </a:ext>
            </a:extLst>
          </p:cNvPr>
          <p:cNvCxnSpPr>
            <a:cxnSpLocks/>
          </p:cNvCxnSpPr>
          <p:nvPr userDrawn="1"/>
        </p:nvCxnSpPr>
        <p:spPr>
          <a:xfrm flipV="1">
            <a:off x="1524000" y="3518908"/>
            <a:ext cx="9144000"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730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0AE-B858-6947-983C-DAD7025B72C7}"/>
              </a:ext>
            </a:extLst>
          </p:cNvPr>
          <p:cNvSpPr>
            <a:spLocks noGrp="1"/>
          </p:cNvSpPr>
          <p:nvPr>
            <p:ph type="ctrTitle"/>
          </p:nvPr>
        </p:nvSpPr>
        <p:spPr>
          <a:xfrm>
            <a:off x="1524000" y="1122363"/>
            <a:ext cx="9144000" cy="2387600"/>
          </a:xfrm>
          <a:prstGeom prst="rect">
            <a:avLst/>
          </a:prstGeom>
        </p:spPr>
        <p:txBody>
          <a:bodyPr anchor="b"/>
          <a:lstStyle>
            <a:lvl1pPr algn="ctr">
              <a:defRPr sz="6000" b="1" i="0">
                <a:latin typeface="Times" pitchFamily="2" charset="0"/>
                <a:cs typeface="Arial Black"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F9D74AD2-45D1-E04B-9C38-DEB1391C9F4A}"/>
              </a:ext>
            </a:extLst>
          </p:cNvPr>
          <p:cNvSpPr>
            <a:spLocks noGrp="1"/>
          </p:cNvSpPr>
          <p:nvPr>
            <p:ph type="subTitle" idx="1"/>
          </p:nvPr>
        </p:nvSpPr>
        <p:spPr>
          <a:xfrm>
            <a:off x="1524000" y="3602038"/>
            <a:ext cx="9144000" cy="1655762"/>
          </a:xfrm>
        </p:spPr>
        <p:txBody>
          <a:bodyPr/>
          <a:lstStyle>
            <a:lvl1pPr marL="0" indent="0" algn="ctr">
              <a:buNone/>
              <a:defRPr sz="2400">
                <a:latin typeface="Time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 name="Straight Connector 4">
            <a:extLst>
              <a:ext uri="{FF2B5EF4-FFF2-40B4-BE49-F238E27FC236}">
                <a16:creationId xmlns:a16="http://schemas.microsoft.com/office/drawing/2014/main" id="{58614891-913C-4ECC-9A17-DBE92A732867}"/>
              </a:ext>
            </a:extLst>
          </p:cNvPr>
          <p:cNvCxnSpPr>
            <a:cxnSpLocks/>
          </p:cNvCxnSpPr>
          <p:nvPr userDrawn="1"/>
        </p:nvCxnSpPr>
        <p:spPr>
          <a:xfrm flipV="1">
            <a:off x="1524000" y="3518908"/>
            <a:ext cx="9144000"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02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B63D-DF17-6944-AF4C-DEC82F8E72B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14135A6-D518-6E4B-9FB9-FC47A7298EC6}"/>
              </a:ext>
            </a:extLst>
          </p:cNvPr>
          <p:cNvSpPr>
            <a:spLocks noGrp="1"/>
          </p:cNvSpPr>
          <p:nvPr>
            <p:ph idx="1"/>
          </p:nvPr>
        </p:nvSpPr>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A0E691A5-293A-42E8-ACA8-31E0921EF69F}"/>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1266933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B455-34E6-8B45-AD88-FC6C61D11F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38A425-B7D1-A74A-8BFF-65B439A815D3}"/>
              </a:ext>
            </a:extLst>
          </p:cNvPr>
          <p:cNvSpPr>
            <a:spLocks noGrp="1"/>
          </p:cNvSpPr>
          <p:nvPr>
            <p:ph type="body" idx="1"/>
          </p:nvPr>
        </p:nvSpPr>
        <p:spPr>
          <a:xfrm>
            <a:off x="831850" y="4589463"/>
            <a:ext cx="10515600" cy="1500187"/>
          </a:xfrm>
        </p:spPr>
        <p:txBody>
          <a:bodyPr/>
          <a:lstStyle>
            <a:lvl1pPr marL="0" indent="0">
              <a:buNone/>
              <a:defRPr sz="2400" b="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Slide Number Placeholder 1">
            <a:extLst>
              <a:ext uri="{FF2B5EF4-FFF2-40B4-BE49-F238E27FC236}">
                <a16:creationId xmlns:a16="http://schemas.microsoft.com/office/drawing/2014/main" id="{3631735F-5376-446C-9B91-1931DD17B6C2}"/>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2044902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C285-B788-AD4B-995C-8312291317FA}"/>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DF1C736-1CE3-FF4F-B417-BEB866F26A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5E480-B4C5-DF46-B761-4DDC18FB79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a:extLst>
              <a:ext uri="{FF2B5EF4-FFF2-40B4-BE49-F238E27FC236}">
                <a16:creationId xmlns:a16="http://schemas.microsoft.com/office/drawing/2014/main" id="{87E88D0B-7695-4DD4-992F-173E8469894E}"/>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534878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B4B2-2B5F-5D44-BEA7-3981A579FF7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C75B595-1EE0-EE4C-AEDE-45DC8CAE7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09AFAF-62E0-0E41-8279-5ADF3796095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33708C-37AA-7C45-9E3A-34F31007E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E2CFD9-9917-C94A-BBE7-FA5CDFDE95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
            <a:extLst>
              <a:ext uri="{FF2B5EF4-FFF2-40B4-BE49-F238E27FC236}">
                <a16:creationId xmlns:a16="http://schemas.microsoft.com/office/drawing/2014/main" id="{4CE97042-6EF9-4F8D-A99A-C0C727AA161E}"/>
              </a:ext>
            </a:extLst>
          </p:cNvPr>
          <p:cNvSpPr>
            <a:spLocks noGrp="1"/>
          </p:cNvSpPr>
          <p:nvPr>
            <p:ph type="sldNum" sz="quarter" idx="10"/>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2505823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5F28-B3B8-A14C-A6A8-7EC0BCD3573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4" name="Slide Number Placeholder 1">
            <a:extLst>
              <a:ext uri="{FF2B5EF4-FFF2-40B4-BE49-F238E27FC236}">
                <a16:creationId xmlns:a16="http://schemas.microsoft.com/office/drawing/2014/main" id="{38B379B3-DD9C-47D7-BB99-2C262FC2003A}"/>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4031081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C8EBAA98-9265-4240-8EFB-DE2755E61736}"/>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319111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2BFC-743B-0249-B22E-CF8CA003CC7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0A2A3-3831-2E4C-9CCC-4E7986F201C6}"/>
              </a:ext>
            </a:extLst>
          </p:cNvPr>
          <p:cNvSpPr>
            <a:spLocks noGrp="1"/>
          </p:cNvSpPr>
          <p:nvPr>
            <p:ph idx="1"/>
          </p:nvPr>
        </p:nvSpPr>
        <p:spPr>
          <a:xfrm>
            <a:off x="5183188" y="987425"/>
            <a:ext cx="6172200" cy="45082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EA2A0-D27A-4C43-AA6D-6F53D5BC5D76}"/>
              </a:ext>
            </a:extLst>
          </p:cNvPr>
          <p:cNvSpPr>
            <a:spLocks noGrp="1"/>
          </p:cNvSpPr>
          <p:nvPr>
            <p:ph type="body" sz="half" idx="2"/>
          </p:nvPr>
        </p:nvSpPr>
        <p:spPr>
          <a:xfrm>
            <a:off x="839788" y="2057400"/>
            <a:ext cx="3932237" cy="34382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D615250E-EA84-412D-B0F4-DD5D400612C5}"/>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222271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75BF-82F8-3A4B-91B0-B88870AF3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AD6C77-038D-CB47-8C9C-54B58EA1F103}"/>
              </a:ext>
            </a:extLst>
          </p:cNvPr>
          <p:cNvSpPr>
            <a:spLocks noGrp="1"/>
          </p:cNvSpPr>
          <p:nvPr>
            <p:ph type="pic" idx="1"/>
          </p:nvPr>
        </p:nvSpPr>
        <p:spPr>
          <a:xfrm>
            <a:off x="5183188" y="987425"/>
            <a:ext cx="6172200" cy="4554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01E7A-A060-D146-A662-7E3DAB88C3F6}"/>
              </a:ext>
            </a:extLst>
          </p:cNvPr>
          <p:cNvSpPr>
            <a:spLocks noGrp="1"/>
          </p:cNvSpPr>
          <p:nvPr>
            <p:ph type="body" sz="half" idx="2"/>
          </p:nvPr>
        </p:nvSpPr>
        <p:spPr>
          <a:xfrm>
            <a:off x="839788" y="2057400"/>
            <a:ext cx="3932237" cy="348441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8930B34C-18CC-4957-8835-46336099C268}"/>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398503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0AE-B858-6947-983C-DAD7025B72C7}"/>
              </a:ext>
            </a:extLst>
          </p:cNvPr>
          <p:cNvSpPr>
            <a:spLocks noGrp="1"/>
          </p:cNvSpPr>
          <p:nvPr>
            <p:ph type="ctrTitle"/>
          </p:nvPr>
        </p:nvSpPr>
        <p:spPr>
          <a:xfrm>
            <a:off x="1524000" y="1122363"/>
            <a:ext cx="9144000" cy="2387600"/>
          </a:xfrm>
          <a:prstGeom prst="rect">
            <a:avLst/>
          </a:prstGeom>
        </p:spPr>
        <p:txBody>
          <a:bodyPr anchor="b"/>
          <a:lstStyle>
            <a:lvl1pPr algn="ctr">
              <a:defRPr sz="6000" b="1" i="0">
                <a:latin typeface="Times" pitchFamily="2" charset="0"/>
                <a:cs typeface="Arial Black"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F9D74AD2-45D1-E04B-9C38-DEB1391C9F4A}"/>
              </a:ext>
            </a:extLst>
          </p:cNvPr>
          <p:cNvSpPr>
            <a:spLocks noGrp="1"/>
          </p:cNvSpPr>
          <p:nvPr>
            <p:ph type="subTitle" idx="1"/>
          </p:nvPr>
        </p:nvSpPr>
        <p:spPr>
          <a:xfrm>
            <a:off x="1524000" y="3602038"/>
            <a:ext cx="9144000" cy="1655762"/>
          </a:xfrm>
        </p:spPr>
        <p:txBody>
          <a:bodyPr/>
          <a:lstStyle>
            <a:lvl1pPr marL="0" indent="0" algn="ctr">
              <a:buNone/>
              <a:defRPr sz="2400">
                <a:latin typeface="Time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 name="Straight Connector 4">
            <a:extLst>
              <a:ext uri="{FF2B5EF4-FFF2-40B4-BE49-F238E27FC236}">
                <a16:creationId xmlns:a16="http://schemas.microsoft.com/office/drawing/2014/main" id="{58614891-913C-4ECC-9A17-DBE92A732867}"/>
              </a:ext>
            </a:extLst>
          </p:cNvPr>
          <p:cNvCxnSpPr>
            <a:cxnSpLocks/>
          </p:cNvCxnSpPr>
          <p:nvPr userDrawn="1"/>
        </p:nvCxnSpPr>
        <p:spPr>
          <a:xfrm flipV="1">
            <a:off x="1524000" y="3518908"/>
            <a:ext cx="9144000"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97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B63D-DF17-6944-AF4C-DEC82F8E72B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14135A6-D518-6E4B-9FB9-FC47A7298EC6}"/>
              </a:ext>
            </a:extLst>
          </p:cNvPr>
          <p:cNvSpPr>
            <a:spLocks noGrp="1"/>
          </p:cNvSpPr>
          <p:nvPr>
            <p:ph idx="1"/>
          </p:nvPr>
        </p:nvSpPr>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241CE8B8-E722-4EEB-9915-E2E74FDB1B4B}"/>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3617816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B63D-DF17-6944-AF4C-DEC82F8E72B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14135A6-D518-6E4B-9FB9-FC47A7298EC6}"/>
              </a:ext>
            </a:extLst>
          </p:cNvPr>
          <p:cNvSpPr>
            <a:spLocks noGrp="1"/>
          </p:cNvSpPr>
          <p:nvPr>
            <p:ph idx="1"/>
          </p:nvPr>
        </p:nvSpPr>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A0E691A5-293A-42E8-ACA8-31E0921EF69F}"/>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3072111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B455-34E6-8B45-AD88-FC6C61D11F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38A425-B7D1-A74A-8BFF-65B439A815D3}"/>
              </a:ext>
            </a:extLst>
          </p:cNvPr>
          <p:cNvSpPr>
            <a:spLocks noGrp="1"/>
          </p:cNvSpPr>
          <p:nvPr>
            <p:ph type="body" idx="1"/>
          </p:nvPr>
        </p:nvSpPr>
        <p:spPr>
          <a:xfrm>
            <a:off x="831850" y="4589463"/>
            <a:ext cx="10515600" cy="1500187"/>
          </a:xfrm>
        </p:spPr>
        <p:txBody>
          <a:bodyPr/>
          <a:lstStyle>
            <a:lvl1pPr marL="0" indent="0">
              <a:buNone/>
              <a:defRPr sz="2400" b="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Slide Number Placeholder 1">
            <a:extLst>
              <a:ext uri="{FF2B5EF4-FFF2-40B4-BE49-F238E27FC236}">
                <a16:creationId xmlns:a16="http://schemas.microsoft.com/office/drawing/2014/main" id="{3631735F-5376-446C-9B91-1931DD17B6C2}"/>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765329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C285-B788-AD4B-995C-8312291317FA}"/>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DF1C736-1CE3-FF4F-B417-BEB866F26A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5E480-B4C5-DF46-B761-4DDC18FB79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a:extLst>
              <a:ext uri="{FF2B5EF4-FFF2-40B4-BE49-F238E27FC236}">
                <a16:creationId xmlns:a16="http://schemas.microsoft.com/office/drawing/2014/main" id="{87E88D0B-7695-4DD4-992F-173E8469894E}"/>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15080467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B4B2-2B5F-5D44-BEA7-3981A579FF7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C75B595-1EE0-EE4C-AEDE-45DC8CAE7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09AFAF-62E0-0E41-8279-5ADF3796095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33708C-37AA-7C45-9E3A-34F31007E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E2CFD9-9917-C94A-BBE7-FA5CDFDE95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
            <a:extLst>
              <a:ext uri="{FF2B5EF4-FFF2-40B4-BE49-F238E27FC236}">
                <a16:creationId xmlns:a16="http://schemas.microsoft.com/office/drawing/2014/main" id="{4CE97042-6EF9-4F8D-A99A-C0C727AA161E}"/>
              </a:ext>
            </a:extLst>
          </p:cNvPr>
          <p:cNvSpPr>
            <a:spLocks noGrp="1"/>
          </p:cNvSpPr>
          <p:nvPr>
            <p:ph type="sldNum" sz="quarter" idx="10"/>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4293027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5F28-B3B8-A14C-A6A8-7EC0BCD3573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4" name="Slide Number Placeholder 1">
            <a:extLst>
              <a:ext uri="{FF2B5EF4-FFF2-40B4-BE49-F238E27FC236}">
                <a16:creationId xmlns:a16="http://schemas.microsoft.com/office/drawing/2014/main" id="{38B379B3-DD9C-47D7-BB99-2C262FC2003A}"/>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11351475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C8EBAA98-9265-4240-8EFB-DE2755E61736}"/>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3551575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2BFC-743B-0249-B22E-CF8CA003CC7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0A2A3-3831-2E4C-9CCC-4E7986F201C6}"/>
              </a:ext>
            </a:extLst>
          </p:cNvPr>
          <p:cNvSpPr>
            <a:spLocks noGrp="1"/>
          </p:cNvSpPr>
          <p:nvPr>
            <p:ph idx="1"/>
          </p:nvPr>
        </p:nvSpPr>
        <p:spPr>
          <a:xfrm>
            <a:off x="5183188" y="987425"/>
            <a:ext cx="6172200" cy="45082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EA2A0-D27A-4C43-AA6D-6F53D5BC5D76}"/>
              </a:ext>
            </a:extLst>
          </p:cNvPr>
          <p:cNvSpPr>
            <a:spLocks noGrp="1"/>
          </p:cNvSpPr>
          <p:nvPr>
            <p:ph type="body" sz="half" idx="2"/>
          </p:nvPr>
        </p:nvSpPr>
        <p:spPr>
          <a:xfrm>
            <a:off x="839788" y="2057400"/>
            <a:ext cx="3932237" cy="34382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D615250E-EA84-412D-B0F4-DD5D400612C5}"/>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824008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75BF-82F8-3A4B-91B0-B88870AF3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AD6C77-038D-CB47-8C9C-54B58EA1F103}"/>
              </a:ext>
            </a:extLst>
          </p:cNvPr>
          <p:cNvSpPr>
            <a:spLocks noGrp="1"/>
          </p:cNvSpPr>
          <p:nvPr>
            <p:ph type="pic" idx="1"/>
          </p:nvPr>
        </p:nvSpPr>
        <p:spPr>
          <a:xfrm>
            <a:off x="5183188" y="987425"/>
            <a:ext cx="6172200" cy="4554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01E7A-A060-D146-A662-7E3DAB88C3F6}"/>
              </a:ext>
            </a:extLst>
          </p:cNvPr>
          <p:cNvSpPr>
            <a:spLocks noGrp="1"/>
          </p:cNvSpPr>
          <p:nvPr>
            <p:ph type="body" sz="half" idx="2"/>
          </p:nvPr>
        </p:nvSpPr>
        <p:spPr>
          <a:xfrm>
            <a:off x="839788" y="2057400"/>
            <a:ext cx="3932237" cy="348441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8930B34C-18CC-4957-8835-46336099C268}"/>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2574107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0AE-B858-6947-983C-DAD7025B72C7}"/>
              </a:ext>
            </a:extLst>
          </p:cNvPr>
          <p:cNvSpPr>
            <a:spLocks noGrp="1"/>
          </p:cNvSpPr>
          <p:nvPr>
            <p:ph type="ctrTitle"/>
          </p:nvPr>
        </p:nvSpPr>
        <p:spPr>
          <a:xfrm>
            <a:off x="1524000" y="1122363"/>
            <a:ext cx="9144000" cy="2387600"/>
          </a:xfrm>
          <a:prstGeom prst="rect">
            <a:avLst/>
          </a:prstGeom>
        </p:spPr>
        <p:txBody>
          <a:bodyPr anchor="b"/>
          <a:lstStyle>
            <a:lvl1pPr algn="ctr">
              <a:defRPr sz="6000" b="1" i="0">
                <a:latin typeface="Times" pitchFamily="2" charset="0"/>
                <a:cs typeface="Arial Black"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F9D74AD2-45D1-E04B-9C38-DEB1391C9F4A}"/>
              </a:ext>
            </a:extLst>
          </p:cNvPr>
          <p:cNvSpPr>
            <a:spLocks noGrp="1"/>
          </p:cNvSpPr>
          <p:nvPr>
            <p:ph type="subTitle" idx="1"/>
          </p:nvPr>
        </p:nvSpPr>
        <p:spPr>
          <a:xfrm>
            <a:off x="1524000" y="3602038"/>
            <a:ext cx="9144000" cy="1655762"/>
          </a:xfrm>
        </p:spPr>
        <p:txBody>
          <a:bodyPr/>
          <a:lstStyle>
            <a:lvl1pPr marL="0" indent="0" algn="ctr">
              <a:buNone/>
              <a:defRPr sz="2400">
                <a:latin typeface="Time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 name="Straight Connector 4">
            <a:extLst>
              <a:ext uri="{FF2B5EF4-FFF2-40B4-BE49-F238E27FC236}">
                <a16:creationId xmlns:a16="http://schemas.microsoft.com/office/drawing/2014/main" id="{58614891-913C-4ECC-9A17-DBE92A732867}"/>
              </a:ext>
            </a:extLst>
          </p:cNvPr>
          <p:cNvCxnSpPr>
            <a:cxnSpLocks/>
          </p:cNvCxnSpPr>
          <p:nvPr userDrawn="1"/>
        </p:nvCxnSpPr>
        <p:spPr>
          <a:xfrm flipV="1">
            <a:off x="1524000" y="3518908"/>
            <a:ext cx="9144000"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7795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B63D-DF17-6944-AF4C-DEC82F8E72B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14135A6-D518-6E4B-9FB9-FC47A7298EC6}"/>
              </a:ext>
            </a:extLst>
          </p:cNvPr>
          <p:cNvSpPr>
            <a:spLocks noGrp="1"/>
          </p:cNvSpPr>
          <p:nvPr>
            <p:ph idx="1"/>
          </p:nvPr>
        </p:nvSpPr>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A0E691A5-293A-42E8-ACA8-31E0921EF69F}"/>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992084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B455-34E6-8B45-AD88-FC6C61D11F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38A425-B7D1-A74A-8BFF-65B439A815D3}"/>
              </a:ext>
            </a:extLst>
          </p:cNvPr>
          <p:cNvSpPr>
            <a:spLocks noGrp="1"/>
          </p:cNvSpPr>
          <p:nvPr>
            <p:ph type="body" idx="1"/>
          </p:nvPr>
        </p:nvSpPr>
        <p:spPr>
          <a:xfrm>
            <a:off x="831850" y="4589463"/>
            <a:ext cx="10515600" cy="1500187"/>
          </a:xfrm>
        </p:spPr>
        <p:txBody>
          <a:bodyPr/>
          <a:lstStyle>
            <a:lvl1pPr marL="0" indent="0">
              <a:buNone/>
              <a:defRPr sz="2400" b="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Slide Number Placeholder 1">
            <a:extLst>
              <a:ext uri="{FF2B5EF4-FFF2-40B4-BE49-F238E27FC236}">
                <a16:creationId xmlns:a16="http://schemas.microsoft.com/office/drawing/2014/main" id="{7C984121-7EE6-4F19-A49A-85D8EC45A485}"/>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11760932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B455-34E6-8B45-AD88-FC6C61D11F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38A425-B7D1-A74A-8BFF-65B439A815D3}"/>
              </a:ext>
            </a:extLst>
          </p:cNvPr>
          <p:cNvSpPr>
            <a:spLocks noGrp="1"/>
          </p:cNvSpPr>
          <p:nvPr>
            <p:ph type="body" idx="1"/>
          </p:nvPr>
        </p:nvSpPr>
        <p:spPr>
          <a:xfrm>
            <a:off x="831850" y="4589463"/>
            <a:ext cx="10515600" cy="1500187"/>
          </a:xfrm>
        </p:spPr>
        <p:txBody>
          <a:bodyPr/>
          <a:lstStyle>
            <a:lvl1pPr marL="0" indent="0">
              <a:buNone/>
              <a:defRPr sz="2400" b="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Slide Number Placeholder 1">
            <a:extLst>
              <a:ext uri="{FF2B5EF4-FFF2-40B4-BE49-F238E27FC236}">
                <a16:creationId xmlns:a16="http://schemas.microsoft.com/office/drawing/2014/main" id="{3631735F-5376-446C-9B91-1931DD17B6C2}"/>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28876860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C285-B788-AD4B-995C-8312291317FA}"/>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DF1C736-1CE3-FF4F-B417-BEB866F26A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5E480-B4C5-DF46-B761-4DDC18FB79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a:extLst>
              <a:ext uri="{FF2B5EF4-FFF2-40B4-BE49-F238E27FC236}">
                <a16:creationId xmlns:a16="http://schemas.microsoft.com/office/drawing/2014/main" id="{87E88D0B-7695-4DD4-992F-173E8469894E}"/>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3733724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B4B2-2B5F-5D44-BEA7-3981A579FF7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C75B595-1EE0-EE4C-AEDE-45DC8CAE7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09AFAF-62E0-0E41-8279-5ADF3796095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33708C-37AA-7C45-9E3A-34F31007E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E2CFD9-9917-C94A-BBE7-FA5CDFDE95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
            <a:extLst>
              <a:ext uri="{FF2B5EF4-FFF2-40B4-BE49-F238E27FC236}">
                <a16:creationId xmlns:a16="http://schemas.microsoft.com/office/drawing/2014/main" id="{4CE97042-6EF9-4F8D-A99A-C0C727AA161E}"/>
              </a:ext>
            </a:extLst>
          </p:cNvPr>
          <p:cNvSpPr>
            <a:spLocks noGrp="1"/>
          </p:cNvSpPr>
          <p:nvPr>
            <p:ph type="sldNum" sz="quarter" idx="10"/>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6653076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5F28-B3B8-A14C-A6A8-7EC0BCD3573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4" name="Slide Number Placeholder 1">
            <a:extLst>
              <a:ext uri="{FF2B5EF4-FFF2-40B4-BE49-F238E27FC236}">
                <a16:creationId xmlns:a16="http://schemas.microsoft.com/office/drawing/2014/main" id="{38B379B3-DD9C-47D7-BB99-2C262FC2003A}"/>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21211804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C8EBAA98-9265-4240-8EFB-DE2755E61736}"/>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3959644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2BFC-743B-0249-B22E-CF8CA003CC7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0A2A3-3831-2E4C-9CCC-4E7986F201C6}"/>
              </a:ext>
            </a:extLst>
          </p:cNvPr>
          <p:cNvSpPr>
            <a:spLocks noGrp="1"/>
          </p:cNvSpPr>
          <p:nvPr>
            <p:ph idx="1"/>
          </p:nvPr>
        </p:nvSpPr>
        <p:spPr>
          <a:xfrm>
            <a:off x="5183188" y="987425"/>
            <a:ext cx="6172200" cy="45082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EA2A0-D27A-4C43-AA6D-6F53D5BC5D76}"/>
              </a:ext>
            </a:extLst>
          </p:cNvPr>
          <p:cNvSpPr>
            <a:spLocks noGrp="1"/>
          </p:cNvSpPr>
          <p:nvPr>
            <p:ph type="body" sz="half" idx="2"/>
          </p:nvPr>
        </p:nvSpPr>
        <p:spPr>
          <a:xfrm>
            <a:off x="839788" y="2057400"/>
            <a:ext cx="3932237" cy="34382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D615250E-EA84-412D-B0F4-DD5D400612C5}"/>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39598320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75BF-82F8-3A4B-91B0-B88870AF3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AD6C77-038D-CB47-8C9C-54B58EA1F103}"/>
              </a:ext>
            </a:extLst>
          </p:cNvPr>
          <p:cNvSpPr>
            <a:spLocks noGrp="1"/>
          </p:cNvSpPr>
          <p:nvPr>
            <p:ph type="pic" idx="1"/>
          </p:nvPr>
        </p:nvSpPr>
        <p:spPr>
          <a:xfrm>
            <a:off x="5183188" y="987425"/>
            <a:ext cx="6172200" cy="4554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01E7A-A060-D146-A662-7E3DAB88C3F6}"/>
              </a:ext>
            </a:extLst>
          </p:cNvPr>
          <p:cNvSpPr>
            <a:spLocks noGrp="1"/>
          </p:cNvSpPr>
          <p:nvPr>
            <p:ph type="body" sz="half" idx="2"/>
          </p:nvPr>
        </p:nvSpPr>
        <p:spPr>
          <a:xfrm>
            <a:off x="839788" y="2057400"/>
            <a:ext cx="3932237" cy="348441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8930B34C-18CC-4957-8835-46336099C268}"/>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361638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C285-B788-AD4B-995C-8312291317FA}"/>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DF1C736-1CE3-FF4F-B417-BEB866F26A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5E480-B4C5-DF46-B761-4DDC18FB79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
            <a:extLst>
              <a:ext uri="{FF2B5EF4-FFF2-40B4-BE49-F238E27FC236}">
                <a16:creationId xmlns:a16="http://schemas.microsoft.com/office/drawing/2014/main" id="{295889AC-2398-455F-A8C2-FBABD2DE0EB7}"/>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2948253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B4B2-2B5F-5D44-BEA7-3981A579FF7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C75B595-1EE0-EE4C-AEDE-45DC8CAE7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09AFAF-62E0-0E41-8279-5ADF3796095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33708C-37AA-7C45-9E3A-34F31007E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E2CFD9-9917-C94A-BBE7-FA5CDFDE95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
            <a:extLst>
              <a:ext uri="{FF2B5EF4-FFF2-40B4-BE49-F238E27FC236}">
                <a16:creationId xmlns:a16="http://schemas.microsoft.com/office/drawing/2014/main" id="{84556213-8656-4F04-A3FA-EDF7EAB4D68D}"/>
              </a:ext>
            </a:extLst>
          </p:cNvPr>
          <p:cNvSpPr>
            <a:spLocks noGrp="1"/>
          </p:cNvSpPr>
          <p:nvPr>
            <p:ph type="sldNum" sz="quarter" idx="10"/>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43414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5F28-B3B8-A14C-A6A8-7EC0BCD3573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4" name="Slide Number Placeholder 1">
            <a:extLst>
              <a:ext uri="{FF2B5EF4-FFF2-40B4-BE49-F238E27FC236}">
                <a16:creationId xmlns:a16="http://schemas.microsoft.com/office/drawing/2014/main" id="{2AF2A9D0-915A-4147-B9BC-E37B97968739}"/>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1932338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583C5DEB-E2E8-4CFB-AD47-B6B80238EF8D}"/>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4121092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2BFC-743B-0249-B22E-CF8CA003CC7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0A2A3-3831-2E4C-9CCC-4E7986F201C6}"/>
              </a:ext>
            </a:extLst>
          </p:cNvPr>
          <p:cNvSpPr>
            <a:spLocks noGrp="1"/>
          </p:cNvSpPr>
          <p:nvPr>
            <p:ph idx="1"/>
          </p:nvPr>
        </p:nvSpPr>
        <p:spPr>
          <a:xfrm>
            <a:off x="5183188" y="987425"/>
            <a:ext cx="6172200" cy="45082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EA2A0-D27A-4C43-AA6D-6F53D5BC5D76}"/>
              </a:ext>
            </a:extLst>
          </p:cNvPr>
          <p:cNvSpPr>
            <a:spLocks noGrp="1"/>
          </p:cNvSpPr>
          <p:nvPr>
            <p:ph type="body" sz="half" idx="2"/>
          </p:nvPr>
        </p:nvSpPr>
        <p:spPr>
          <a:xfrm>
            <a:off x="839788" y="2057400"/>
            <a:ext cx="3932237" cy="34382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47AA2AA1-CACA-4650-B98B-6DB99BA1BFD4}"/>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1519498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75BF-82F8-3A4B-91B0-B88870AF3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AD6C77-038D-CB47-8C9C-54B58EA1F103}"/>
              </a:ext>
            </a:extLst>
          </p:cNvPr>
          <p:cNvSpPr>
            <a:spLocks noGrp="1"/>
          </p:cNvSpPr>
          <p:nvPr>
            <p:ph type="pic" idx="1"/>
          </p:nvPr>
        </p:nvSpPr>
        <p:spPr>
          <a:xfrm>
            <a:off x="5183188" y="987425"/>
            <a:ext cx="6172200" cy="4554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01E7A-A060-D146-A662-7E3DAB88C3F6}"/>
              </a:ext>
            </a:extLst>
          </p:cNvPr>
          <p:cNvSpPr>
            <a:spLocks noGrp="1"/>
          </p:cNvSpPr>
          <p:nvPr>
            <p:ph type="body" sz="half" idx="2"/>
          </p:nvPr>
        </p:nvSpPr>
        <p:spPr>
          <a:xfrm>
            <a:off x="839788" y="2057400"/>
            <a:ext cx="3932237" cy="348441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EAD384F8-24C6-4D01-933F-46D321DCE6FB}"/>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defRPr>
            </a:lvl1pPr>
          </a:lstStyle>
          <a:p>
            <a:fld id="{3483D161-6832-4836-BB21-4769AFB6704F}" type="slidenum">
              <a:rPr lang="en-US" smtClean="0"/>
              <a:pPr/>
              <a:t>‹#›</a:t>
            </a:fld>
            <a:endParaRPr lang="en-US"/>
          </a:p>
        </p:txBody>
      </p:sp>
    </p:spTree>
    <p:extLst>
      <p:ext uri="{BB962C8B-B14F-4D97-AF65-F5344CB8AC3E}">
        <p14:creationId xmlns:p14="http://schemas.microsoft.com/office/powerpoint/2010/main" val="1834019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2.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2.png"/><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1000">
              <a:schemeClr val="bg2">
                <a:lumMod val="20000"/>
                <a:lumOff val="80000"/>
              </a:schemeClr>
            </a:gs>
            <a:gs pos="70000">
              <a:schemeClr val="bg2">
                <a:lumMod val="60000"/>
                <a:lumOff val="40000"/>
              </a:schemeClr>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A2F378-5216-D84E-9E12-07D07AB19125}"/>
              </a:ext>
            </a:extLst>
          </p:cNvPr>
          <p:cNvSpPr>
            <a:spLocks noGrp="1"/>
          </p:cNvSpPr>
          <p:nvPr>
            <p:ph type="body" idx="1"/>
          </p:nvPr>
        </p:nvSpPr>
        <p:spPr>
          <a:xfrm>
            <a:off x="838200" y="1781542"/>
            <a:ext cx="10515600" cy="371289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04715C6F-E634-544D-B4DA-E5CBE5DDF1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8" name="Slide Number Placeholder 1">
            <a:extLst>
              <a:ext uri="{FF2B5EF4-FFF2-40B4-BE49-F238E27FC236}">
                <a16:creationId xmlns:a16="http://schemas.microsoft.com/office/drawing/2014/main" id="{5989DD8F-D97A-430F-B529-493E355421B3}"/>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latin typeface="Times" pitchFamily="2" charset="0"/>
              </a:defRPr>
            </a:lvl1pPr>
          </a:lstStyle>
          <a:p>
            <a:fld id="{3483D161-6832-4836-BB21-4769AFB6704F}" type="slidenum">
              <a:rPr lang="en-US" smtClean="0"/>
              <a:pPr/>
              <a:t>‹#›</a:t>
            </a:fld>
            <a:endParaRPr lang="en-US"/>
          </a:p>
        </p:txBody>
      </p:sp>
      <p:pic>
        <p:nvPicPr>
          <p:cNvPr id="13" name="Picture 12" descr="A picture containing shape&#10;&#10;Description automatically generated">
            <a:extLst>
              <a:ext uri="{FF2B5EF4-FFF2-40B4-BE49-F238E27FC236}">
                <a16:creationId xmlns:a16="http://schemas.microsoft.com/office/drawing/2014/main" id="{F7F837D8-D1DF-4BC1-86ED-C1EA428C9DEC}"/>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731304" y="6056042"/>
            <a:ext cx="2622496" cy="801958"/>
          </a:xfrm>
          <a:prstGeom prst="rect">
            <a:avLst/>
          </a:prstGeom>
        </p:spPr>
      </p:pic>
    </p:spTree>
    <p:extLst>
      <p:ext uri="{BB962C8B-B14F-4D97-AF65-F5344CB8AC3E}">
        <p14:creationId xmlns:p14="http://schemas.microsoft.com/office/powerpoint/2010/main" val="2961018051"/>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Times" pitchFamily="2"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bg1"/>
          </a:solidFill>
          <a:latin typeface="Times"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1000">
              <a:schemeClr val="bg2">
                <a:lumMod val="20000"/>
                <a:lumOff val="80000"/>
              </a:schemeClr>
            </a:gs>
            <a:gs pos="70000">
              <a:schemeClr val="bg2">
                <a:lumMod val="60000"/>
                <a:lumOff val="40000"/>
              </a:schemeClr>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6D8003-3402-4731-8DEA-2C401230D7C2}"/>
              </a:ext>
            </a:extLst>
          </p:cNvPr>
          <p:cNvSpPr/>
          <p:nvPr userDrawn="1"/>
        </p:nvSpPr>
        <p:spPr>
          <a:xfrm>
            <a:off x="0" y="5993476"/>
            <a:ext cx="12192000" cy="8645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Times" pitchFamily="2" charset="0"/>
            </a:endParaRPr>
          </a:p>
        </p:txBody>
      </p:sp>
      <p:sp>
        <p:nvSpPr>
          <p:cNvPr id="3" name="Text Placeholder 2">
            <a:extLst>
              <a:ext uri="{FF2B5EF4-FFF2-40B4-BE49-F238E27FC236}">
                <a16:creationId xmlns:a16="http://schemas.microsoft.com/office/drawing/2014/main" id="{53A2F378-5216-D84E-9E12-07D07AB19125}"/>
              </a:ext>
            </a:extLst>
          </p:cNvPr>
          <p:cNvSpPr>
            <a:spLocks noGrp="1"/>
          </p:cNvSpPr>
          <p:nvPr>
            <p:ph type="body" idx="1"/>
          </p:nvPr>
        </p:nvSpPr>
        <p:spPr>
          <a:xfrm>
            <a:off x="838200" y="1781542"/>
            <a:ext cx="10515600" cy="371289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04715C6F-E634-544D-B4DA-E5CBE5DDF1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8" name="Slide Number Placeholder 1">
            <a:extLst>
              <a:ext uri="{FF2B5EF4-FFF2-40B4-BE49-F238E27FC236}">
                <a16:creationId xmlns:a16="http://schemas.microsoft.com/office/drawing/2014/main" id="{4BCBDD1E-18D0-4AB8-9383-5169794A18BC}"/>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latin typeface="Times" pitchFamily="2" charset="0"/>
              </a:defRPr>
            </a:lvl1pPr>
          </a:lstStyle>
          <a:p>
            <a:fld id="{3483D161-6832-4836-BB21-4769AFB6704F}" type="slidenum">
              <a:rPr lang="en-US" smtClean="0"/>
              <a:pPr/>
              <a:t>‹#›</a:t>
            </a:fld>
            <a:endParaRPr lang="en-US"/>
          </a:p>
        </p:txBody>
      </p:sp>
      <p:pic>
        <p:nvPicPr>
          <p:cNvPr id="5" name="Picture 4" descr="Text&#10;&#10;Description automatically generated">
            <a:extLst>
              <a:ext uri="{FF2B5EF4-FFF2-40B4-BE49-F238E27FC236}">
                <a16:creationId xmlns:a16="http://schemas.microsoft.com/office/drawing/2014/main" id="{D2C361CD-A5C6-47ED-918B-5DB4F4353622}"/>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731305" y="6056042"/>
            <a:ext cx="2622495" cy="801958"/>
          </a:xfrm>
          <a:prstGeom prst="rect">
            <a:avLst/>
          </a:prstGeom>
        </p:spPr>
      </p:pic>
    </p:spTree>
    <p:extLst>
      <p:ext uri="{BB962C8B-B14F-4D97-AF65-F5344CB8AC3E}">
        <p14:creationId xmlns:p14="http://schemas.microsoft.com/office/powerpoint/2010/main" val="3318269250"/>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Times" pitchFamily="2"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bg1"/>
          </a:solidFill>
          <a:latin typeface="Times"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A2F378-5216-D84E-9E12-07D07AB19125}"/>
              </a:ext>
            </a:extLst>
          </p:cNvPr>
          <p:cNvSpPr>
            <a:spLocks noGrp="1"/>
          </p:cNvSpPr>
          <p:nvPr>
            <p:ph type="body" idx="1"/>
          </p:nvPr>
        </p:nvSpPr>
        <p:spPr>
          <a:xfrm>
            <a:off x="838200" y="1781542"/>
            <a:ext cx="10515600" cy="371289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04715C6F-E634-544D-B4DA-E5CBE5DDF1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8" name="Slide Number Placeholder 1">
            <a:extLst>
              <a:ext uri="{FF2B5EF4-FFF2-40B4-BE49-F238E27FC236}">
                <a16:creationId xmlns:a16="http://schemas.microsoft.com/office/drawing/2014/main" id="{4BCBDD1E-18D0-4AB8-9383-5169794A18BC}"/>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1"/>
                </a:solidFill>
                <a:latin typeface="Times" pitchFamily="2" charset="0"/>
              </a:defRPr>
            </a:lvl1pPr>
          </a:lstStyle>
          <a:p>
            <a:fld id="{3483D161-6832-4836-BB21-4769AFB6704F}" type="slidenum">
              <a:rPr lang="en-US" smtClean="0"/>
              <a:pPr/>
              <a:t>‹#›</a:t>
            </a:fld>
            <a:endParaRPr lang="en-US"/>
          </a:p>
        </p:txBody>
      </p:sp>
      <p:pic>
        <p:nvPicPr>
          <p:cNvPr id="2" name="Picture 1" descr="A picture containing shape&#10;&#10;Description automatically generated">
            <a:extLst>
              <a:ext uri="{FF2B5EF4-FFF2-40B4-BE49-F238E27FC236}">
                <a16:creationId xmlns:a16="http://schemas.microsoft.com/office/drawing/2014/main" id="{8330DDBC-3625-42E3-8371-015D5AA885D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731304" y="6052060"/>
            <a:ext cx="2622496" cy="801958"/>
          </a:xfrm>
          <a:prstGeom prst="rect">
            <a:avLst/>
          </a:prstGeom>
        </p:spPr>
      </p:pic>
    </p:spTree>
    <p:extLst>
      <p:ext uri="{BB962C8B-B14F-4D97-AF65-F5344CB8AC3E}">
        <p14:creationId xmlns:p14="http://schemas.microsoft.com/office/powerpoint/2010/main" val="34417454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Times" pitchFamily="2"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bg1"/>
          </a:solidFill>
          <a:latin typeface="Times"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8E0E34-4628-41E9-9CD5-3FFC6F98CEA3}"/>
              </a:ext>
            </a:extLst>
          </p:cNvPr>
          <p:cNvSpPr/>
          <p:nvPr userDrawn="1"/>
        </p:nvSpPr>
        <p:spPr>
          <a:xfrm>
            <a:off x="0" y="5993476"/>
            <a:ext cx="12192000" cy="8645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Times" pitchFamily="2" charset="0"/>
            </a:endParaRPr>
          </a:p>
        </p:txBody>
      </p:sp>
      <p:sp>
        <p:nvSpPr>
          <p:cNvPr id="3" name="Text Placeholder 2">
            <a:extLst>
              <a:ext uri="{FF2B5EF4-FFF2-40B4-BE49-F238E27FC236}">
                <a16:creationId xmlns:a16="http://schemas.microsoft.com/office/drawing/2014/main" id="{53A2F378-5216-D84E-9E12-07D07AB19125}"/>
              </a:ext>
            </a:extLst>
          </p:cNvPr>
          <p:cNvSpPr>
            <a:spLocks noGrp="1"/>
          </p:cNvSpPr>
          <p:nvPr>
            <p:ph type="body" idx="1"/>
          </p:nvPr>
        </p:nvSpPr>
        <p:spPr>
          <a:xfrm>
            <a:off x="838200" y="1781542"/>
            <a:ext cx="10515600" cy="371289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04715C6F-E634-544D-B4DA-E5CBE5DDF1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8" name="Slide Number Placeholder 1">
            <a:extLst>
              <a:ext uri="{FF2B5EF4-FFF2-40B4-BE49-F238E27FC236}">
                <a16:creationId xmlns:a16="http://schemas.microsoft.com/office/drawing/2014/main" id="{4BCBDD1E-18D0-4AB8-9383-5169794A18BC}"/>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lvl1pPr algn="r">
              <a:defRPr sz="1200">
                <a:solidFill>
                  <a:schemeClr val="bg2"/>
                </a:solidFill>
                <a:latin typeface="Times" pitchFamily="2" charset="0"/>
              </a:defRPr>
            </a:lvl1pPr>
          </a:lstStyle>
          <a:p>
            <a:fld id="{3483D161-6832-4836-BB21-4769AFB6704F}" type="slidenum">
              <a:rPr lang="en-US" smtClean="0"/>
              <a:pPr/>
              <a:t>‹#›</a:t>
            </a:fld>
            <a:endParaRPr lang="en-US"/>
          </a:p>
        </p:txBody>
      </p:sp>
      <p:pic>
        <p:nvPicPr>
          <p:cNvPr id="5" name="Picture 4" descr="Text&#10;&#10;Description automatically generated">
            <a:extLst>
              <a:ext uri="{FF2B5EF4-FFF2-40B4-BE49-F238E27FC236}">
                <a16:creationId xmlns:a16="http://schemas.microsoft.com/office/drawing/2014/main" id="{DA363206-E0AA-44D8-BA8A-E95EB194172B}"/>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731305" y="6056042"/>
            <a:ext cx="2622495" cy="801958"/>
          </a:xfrm>
          <a:prstGeom prst="rect">
            <a:avLst/>
          </a:prstGeom>
        </p:spPr>
      </p:pic>
    </p:spTree>
    <p:extLst>
      <p:ext uri="{BB962C8B-B14F-4D97-AF65-F5344CB8AC3E}">
        <p14:creationId xmlns:p14="http://schemas.microsoft.com/office/powerpoint/2010/main" val="2457475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Times" pitchFamily="2"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bg1"/>
          </a:solidFill>
          <a:latin typeface="Times"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0.svg"/><Relationship Id="rId18" Type="http://schemas.openxmlformats.org/officeDocument/2006/relationships/image" Target="../media/image55.png"/><Relationship Id="rId26" Type="http://schemas.openxmlformats.org/officeDocument/2006/relationships/image" Target="../media/image33.svg"/><Relationship Id="rId3" Type="http://schemas.openxmlformats.org/officeDocument/2006/relationships/image" Target="../media/image46.jpeg"/><Relationship Id="rId21" Type="http://schemas.openxmlformats.org/officeDocument/2006/relationships/image" Target="../media/image58.svg"/><Relationship Id="rId7" Type="http://schemas.openxmlformats.org/officeDocument/2006/relationships/image" Target="../media/image41.svg"/><Relationship Id="rId12" Type="http://schemas.openxmlformats.org/officeDocument/2006/relationships/image" Target="../media/image49.png"/><Relationship Id="rId17" Type="http://schemas.openxmlformats.org/officeDocument/2006/relationships/image" Target="../media/image54.svg"/><Relationship Id="rId25" Type="http://schemas.openxmlformats.org/officeDocument/2006/relationships/image" Target="../media/image62.png"/><Relationship Id="rId2" Type="http://schemas.openxmlformats.org/officeDocument/2006/relationships/notesSlide" Target="../notesSlides/notesSlide5.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5.xml"/><Relationship Id="rId6" Type="http://schemas.openxmlformats.org/officeDocument/2006/relationships/image" Target="../media/image40.png"/><Relationship Id="rId11" Type="http://schemas.openxmlformats.org/officeDocument/2006/relationships/image" Target="../media/image48.svg"/><Relationship Id="rId24" Type="http://schemas.openxmlformats.org/officeDocument/2006/relationships/image" Target="../media/image61.svg"/><Relationship Id="rId5" Type="http://schemas.openxmlformats.org/officeDocument/2006/relationships/image" Target="../media/image35.svg"/><Relationship Id="rId15" Type="http://schemas.openxmlformats.org/officeDocument/2006/relationships/image" Target="../media/image52.svg"/><Relationship Id="rId23" Type="http://schemas.openxmlformats.org/officeDocument/2006/relationships/image" Target="../media/image60.pn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51.png"/><Relationship Id="rId22" Type="http://schemas.openxmlformats.org/officeDocument/2006/relationships/image" Target="../media/image59.jpe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41586-020-03152-0" TargetMode="External"/><Relationship Id="rId2" Type="http://schemas.openxmlformats.org/officeDocument/2006/relationships/hyperlink" Target="http://1https/www.starwars.com/news/6-ways-holograms-play-an-important-role-in-star-wars" TargetMode="Externa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5.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5.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3.jpeg"/><Relationship Id="rId2" Type="http://schemas.openxmlformats.org/officeDocument/2006/relationships/image" Target="../media/image77.png"/><Relationship Id="rId1" Type="http://schemas.openxmlformats.org/officeDocument/2006/relationships/slideLayout" Target="../slideLayouts/slideLayout25.xml"/><Relationship Id="rId6" Type="http://schemas.openxmlformats.org/officeDocument/2006/relationships/image" Target="../media/image72.jpeg"/><Relationship Id="rId5" Type="http://schemas.openxmlformats.org/officeDocument/2006/relationships/image" Target="../media/image80.png"/><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5.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73.jpeg"/><Relationship Id="rId2" Type="http://schemas.openxmlformats.org/officeDocument/2006/relationships/image" Target="../media/image83.png"/><Relationship Id="rId1" Type="http://schemas.openxmlformats.org/officeDocument/2006/relationships/slideLayout" Target="../slideLayouts/slideLayout25.xml"/><Relationship Id="rId6" Type="http://schemas.openxmlformats.org/officeDocument/2006/relationships/image" Target="../media/image72.jpeg"/><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87.png"/><Relationship Id="rId1" Type="http://schemas.openxmlformats.org/officeDocument/2006/relationships/slideLayout" Target="../slideLayouts/slideLayout25.xml"/><Relationship Id="rId4" Type="http://schemas.openxmlformats.org/officeDocument/2006/relationships/image" Target="../media/image73.jpe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2.jpeg"/><Relationship Id="rId1" Type="http://schemas.openxmlformats.org/officeDocument/2006/relationships/slideLayout" Target="../slideLayouts/slideLayout25.xml"/><Relationship Id="rId6" Type="http://schemas.openxmlformats.org/officeDocument/2006/relationships/image" Target="../media/image73.jpeg"/><Relationship Id="rId5" Type="http://schemas.openxmlformats.org/officeDocument/2006/relationships/image" Target="../media/image90.pn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5.xml"/><Relationship Id="rId1" Type="http://schemas.openxmlformats.org/officeDocument/2006/relationships/video" Target="https://www.youtube.com/embed/f4sw7o31Lls?feature=oembe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25.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5.xml"/><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41.svg"/><Relationship Id="rId1" Type="http://schemas.openxmlformats.org/officeDocument/2006/relationships/slideLayout" Target="../slideLayouts/slideLayout25.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AB748A-C3D9-D449-9301-2DD37AD5D43E}"/>
              </a:ext>
            </a:extLst>
          </p:cNvPr>
          <p:cNvSpPr>
            <a:spLocks noGrp="1"/>
          </p:cNvSpPr>
          <p:nvPr>
            <p:ph type="ctrTitle"/>
          </p:nvPr>
        </p:nvSpPr>
        <p:spPr/>
        <p:txBody>
          <a:bodyPr vert="horz" lIns="91440" tIns="45720" rIns="91440" bIns="45720" rtlCol="0" anchor="b">
            <a:noAutofit/>
          </a:bodyPr>
          <a:lstStyle/>
          <a:p>
            <a:r>
              <a:rPr lang="en-US" sz="3600">
                <a:latin typeface="Times"/>
                <a:cs typeface="Times"/>
              </a:rPr>
              <a:t>Simultaneous Simulation and Optimization: </a:t>
            </a:r>
            <a:r>
              <a:rPr lang="en-US" sz="3600" b="0">
                <a:latin typeface="Times"/>
                <a:cs typeface="Times"/>
              </a:rPr>
              <a:t>An Introduction to Fourier Optics with Python and </a:t>
            </a:r>
            <a:r>
              <a:rPr lang="en-US" sz="3600" b="0" err="1">
                <a:latin typeface="Times"/>
                <a:cs typeface="Times"/>
              </a:rPr>
              <a:t>PyTorch</a:t>
            </a:r>
            <a:r>
              <a:rPr lang="en-US" sz="3600" b="0">
                <a:latin typeface="Times"/>
                <a:cs typeface="Times"/>
              </a:rPr>
              <a:t> Implementations</a:t>
            </a:r>
          </a:p>
        </p:txBody>
      </p:sp>
      <p:sp>
        <p:nvSpPr>
          <p:cNvPr id="6" name="Subtitle 5">
            <a:extLst>
              <a:ext uri="{FF2B5EF4-FFF2-40B4-BE49-F238E27FC236}">
                <a16:creationId xmlns:a16="http://schemas.microsoft.com/office/drawing/2014/main" id="{AA502B9F-9980-7B4A-BC08-980791DF9B52}"/>
              </a:ext>
            </a:extLst>
          </p:cNvPr>
          <p:cNvSpPr>
            <a:spLocks noGrp="1"/>
          </p:cNvSpPr>
          <p:nvPr>
            <p:ph type="subTitle" idx="1"/>
          </p:nvPr>
        </p:nvSpPr>
        <p:spPr/>
        <p:txBody>
          <a:bodyPr/>
          <a:lstStyle/>
          <a:p>
            <a:pPr algn="l"/>
            <a:r>
              <a:rPr lang="en-US" dirty="0">
                <a:latin typeface="Times" pitchFamily="2" charset="0"/>
              </a:rPr>
              <a:t>Marshall Lindsay</a:t>
            </a:r>
          </a:p>
        </p:txBody>
      </p:sp>
      <p:sp>
        <p:nvSpPr>
          <p:cNvPr id="4" name="Slide Number Placeholder 3">
            <a:extLst>
              <a:ext uri="{FF2B5EF4-FFF2-40B4-BE49-F238E27FC236}">
                <a16:creationId xmlns:a16="http://schemas.microsoft.com/office/drawing/2014/main" id="{92C8F88B-EFE1-471E-8228-685CC8C46A50}"/>
              </a:ext>
            </a:extLst>
          </p:cNvPr>
          <p:cNvSpPr>
            <a:spLocks noGrp="1"/>
          </p:cNvSpPr>
          <p:nvPr>
            <p:ph type="sldNum" sz="quarter" idx="4294967295"/>
          </p:nvPr>
        </p:nvSpPr>
        <p:spPr>
          <a:xfrm>
            <a:off x="9448800" y="6270625"/>
            <a:ext cx="2743200" cy="365125"/>
          </a:xfrm>
        </p:spPr>
        <p:txBody>
          <a:bodyPr/>
          <a:lstStyle/>
          <a:p>
            <a:fld id="{3483D161-6832-4836-BB21-4769AFB6704F}" type="slidenum">
              <a:rPr lang="en-US" smtClean="0">
                <a:latin typeface="Times" pitchFamily="2" charset="0"/>
                <a:cs typeface="Times New Roman" panose="02020603050405020304" pitchFamily="18" charset="0"/>
              </a:rPr>
              <a:pPr/>
              <a:t>1</a:t>
            </a:fld>
            <a:endParaRPr lang="en-US">
              <a:latin typeface="Times" pitchFamily="2" charset="0"/>
              <a:cs typeface="Times New Roman" panose="02020603050405020304" pitchFamily="18" charset="0"/>
            </a:endParaRPr>
          </a:p>
        </p:txBody>
      </p:sp>
    </p:spTree>
    <p:extLst>
      <p:ext uri="{BB962C8B-B14F-4D97-AF65-F5344CB8AC3E}">
        <p14:creationId xmlns:p14="http://schemas.microsoft.com/office/powerpoint/2010/main" val="424758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48E7C1-7F9D-E747-BFDD-C0E8546D3EE7}"/>
              </a:ext>
            </a:extLst>
          </p:cNvPr>
          <p:cNvSpPr>
            <a:spLocks noGrp="1"/>
          </p:cNvSpPr>
          <p:nvPr>
            <p:ph type="sldNum" sz="quarter" idx="4"/>
          </p:nvPr>
        </p:nvSpPr>
        <p:spPr/>
        <p:txBody>
          <a:bodyPr/>
          <a:lstStyle/>
          <a:p>
            <a:fld id="{3483D161-6832-4836-BB21-4769AFB6704F}" type="slidenum">
              <a:rPr lang="en-US" smtClean="0"/>
              <a:pPr/>
              <a:t>10</a:t>
            </a:fld>
            <a:endParaRPr lang="en-US"/>
          </a:p>
        </p:txBody>
      </p:sp>
      <p:sp>
        <p:nvSpPr>
          <p:cNvPr id="3" name="TextBox 2">
            <a:extLst>
              <a:ext uri="{FF2B5EF4-FFF2-40B4-BE49-F238E27FC236}">
                <a16:creationId xmlns:a16="http://schemas.microsoft.com/office/drawing/2014/main" id="{6BD385A1-4D2A-154D-91A4-5A56892C4A63}"/>
              </a:ext>
            </a:extLst>
          </p:cNvPr>
          <p:cNvSpPr txBox="1"/>
          <p:nvPr/>
        </p:nvSpPr>
        <p:spPr>
          <a:xfrm>
            <a:off x="75304" y="72946"/>
            <a:ext cx="11855261" cy="523220"/>
          </a:xfrm>
          <a:prstGeom prst="rect">
            <a:avLst/>
          </a:prstGeom>
          <a:noFill/>
        </p:spPr>
        <p:txBody>
          <a:bodyPr wrap="square" lIns="91440" tIns="45720" rIns="91440" bIns="45720" rtlCol="0" anchor="t">
            <a:spAutoFit/>
          </a:bodyPr>
          <a:lstStyle/>
          <a:p>
            <a:r>
              <a:rPr lang="en-US" sz="2800" b="1">
                <a:latin typeface="Times"/>
                <a:cs typeface="Times"/>
              </a:rPr>
              <a:t>Physics Aware Training</a:t>
            </a:r>
          </a:p>
        </p:txBody>
      </p:sp>
      <p:pic>
        <p:nvPicPr>
          <p:cNvPr id="5" name="Picture 4" descr="Diagram&#10;&#10;Description automatically generated with medium confidence">
            <a:extLst>
              <a:ext uri="{FF2B5EF4-FFF2-40B4-BE49-F238E27FC236}">
                <a16:creationId xmlns:a16="http://schemas.microsoft.com/office/drawing/2014/main" id="{9E3E7A3B-8181-2F43-9896-E2FE765A91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304" y="799163"/>
            <a:ext cx="6345298" cy="4763086"/>
          </a:xfrm>
          <a:prstGeom prst="rect">
            <a:avLst/>
          </a:prstGeom>
        </p:spPr>
      </p:pic>
      <p:pic>
        <p:nvPicPr>
          <p:cNvPr id="7" name="Picture 6" descr="Graphical user interface, diagram, application&#10;&#10;Description automatically generated">
            <a:extLst>
              <a:ext uri="{FF2B5EF4-FFF2-40B4-BE49-F238E27FC236}">
                <a16:creationId xmlns:a16="http://schemas.microsoft.com/office/drawing/2014/main" id="{28BFD042-D48A-2C4F-9BA9-6D6E635D93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3005" y="1076241"/>
            <a:ext cx="5577788" cy="1704975"/>
          </a:xfrm>
          <a:prstGeom prst="rect">
            <a:avLst/>
          </a:prstGeom>
        </p:spPr>
      </p:pic>
      <p:sp>
        <p:nvSpPr>
          <p:cNvPr id="8" name="Rounded Rectangle 7">
            <a:extLst>
              <a:ext uri="{FF2B5EF4-FFF2-40B4-BE49-F238E27FC236}">
                <a16:creationId xmlns:a16="http://schemas.microsoft.com/office/drawing/2014/main" id="{56A25B3A-20E1-6C4D-A029-3976358FBF7B}"/>
              </a:ext>
            </a:extLst>
          </p:cNvPr>
          <p:cNvSpPr/>
          <p:nvPr/>
        </p:nvSpPr>
        <p:spPr>
          <a:xfrm>
            <a:off x="6613672" y="3178342"/>
            <a:ext cx="5116453" cy="1568444"/>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Times"/>
              </a:rPr>
              <a:t>I will demonstrate an example of a differentiable Fourier optics model implemented in </a:t>
            </a:r>
            <a:r>
              <a:rPr lang="en-US" b="1" err="1">
                <a:latin typeface="Times"/>
                <a:cs typeface="Times"/>
              </a:rPr>
              <a:t>PyTorch</a:t>
            </a:r>
            <a:r>
              <a:rPr lang="en-US" b="1">
                <a:latin typeface="Times"/>
                <a:cs typeface="Times"/>
              </a:rPr>
              <a:t>. </a:t>
            </a:r>
            <a:endParaRPr lang="en-US"/>
          </a:p>
          <a:p>
            <a:pPr algn="ctr"/>
            <a:endParaRPr lang="en-US" b="1">
              <a:latin typeface="Times"/>
              <a:cs typeface="Times"/>
            </a:endParaRPr>
          </a:p>
          <a:p>
            <a:pPr algn="ctr"/>
            <a:r>
              <a:rPr lang="en-US" b="1">
                <a:latin typeface="Times"/>
                <a:cs typeface="Times"/>
              </a:rPr>
              <a:t>Easier than you might think!</a:t>
            </a:r>
            <a:endParaRPr lang="en-US">
              <a:cs typeface="Arial"/>
            </a:endParaRPr>
          </a:p>
        </p:txBody>
      </p:sp>
    </p:spTree>
    <p:extLst>
      <p:ext uri="{BB962C8B-B14F-4D97-AF65-F5344CB8AC3E}">
        <p14:creationId xmlns:p14="http://schemas.microsoft.com/office/powerpoint/2010/main" val="171495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7388DB-79E5-BA1A-FBEE-EA2B143E409D}"/>
              </a:ext>
            </a:extLst>
          </p:cNvPr>
          <p:cNvSpPr>
            <a:spLocks noGrp="1"/>
          </p:cNvSpPr>
          <p:nvPr>
            <p:ph type="sldNum" sz="quarter" idx="4"/>
          </p:nvPr>
        </p:nvSpPr>
        <p:spPr/>
        <p:txBody>
          <a:bodyPr/>
          <a:lstStyle/>
          <a:p>
            <a:fld id="{3483D161-6832-4836-BB21-4769AFB6704F}" type="slidenum">
              <a:rPr lang="en-US" dirty="0" smtClean="0">
                <a:latin typeface="Times"/>
                <a:cs typeface="Times"/>
              </a:rPr>
              <a:pPr/>
              <a:t>11</a:t>
            </a:fld>
            <a:endParaRPr lang="en-US">
              <a:latin typeface="Times"/>
              <a:cs typeface="Times"/>
            </a:endParaRPr>
          </a:p>
        </p:txBody>
      </p:sp>
      <p:sp>
        <p:nvSpPr>
          <p:cNvPr id="4" name="TextBox 3">
            <a:extLst>
              <a:ext uri="{FF2B5EF4-FFF2-40B4-BE49-F238E27FC236}">
                <a16:creationId xmlns:a16="http://schemas.microsoft.com/office/drawing/2014/main" id="{B5605587-62B8-BCBF-3983-5173DEF672B7}"/>
              </a:ext>
            </a:extLst>
          </p:cNvPr>
          <p:cNvSpPr txBox="1"/>
          <p:nvPr/>
        </p:nvSpPr>
        <p:spPr>
          <a:xfrm>
            <a:off x="75304" y="72946"/>
            <a:ext cx="3640530" cy="523220"/>
          </a:xfrm>
          <a:prstGeom prst="rect">
            <a:avLst/>
          </a:prstGeom>
          <a:noFill/>
        </p:spPr>
        <p:txBody>
          <a:bodyPr wrap="square" lIns="91440" tIns="45720" rIns="91440" bIns="45720" rtlCol="0" anchor="t">
            <a:spAutoFit/>
          </a:bodyPr>
          <a:lstStyle/>
          <a:p>
            <a:r>
              <a:rPr lang="en-US" sz="2800" b="1">
                <a:latin typeface="Times"/>
                <a:cs typeface="Times"/>
              </a:rPr>
              <a:t>Encoding the Physics</a:t>
            </a:r>
          </a:p>
        </p:txBody>
      </p:sp>
      <p:pic>
        <p:nvPicPr>
          <p:cNvPr id="1026" name="Picture 2" descr="Multi-Layer Perceptron (MLP) diagram with four hidden layers and a... |  Download Scientific Diagram">
            <a:extLst>
              <a:ext uri="{FF2B5EF4-FFF2-40B4-BE49-F238E27FC236}">
                <a16:creationId xmlns:a16="http://schemas.microsoft.com/office/drawing/2014/main" id="{83B21183-784A-494E-81D2-1FF051EEF7C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8661" y="558287"/>
            <a:ext cx="3955326" cy="196158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ED240116-3DFD-2FD1-6E38-FC69D203B2A5}"/>
              </a:ext>
            </a:extLst>
          </p:cNvPr>
          <p:cNvSpPr/>
          <p:nvPr/>
        </p:nvSpPr>
        <p:spPr>
          <a:xfrm>
            <a:off x="4227828" y="1911840"/>
            <a:ext cx="3607271" cy="539709"/>
          </a:xfrm>
          <a:prstGeom prst="roundRect">
            <a:avLst/>
          </a:prstGeom>
          <a:solidFill>
            <a:schemeClr val="accent6">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Arial"/>
              </a:rPr>
              <a:t>Similar fully-connected structure</a:t>
            </a:r>
            <a:endParaRPr lang="en-US" b="1">
              <a:latin typeface="Times"/>
              <a:cs typeface="Times"/>
            </a:endParaRPr>
          </a:p>
        </p:txBody>
      </p:sp>
      <p:grpSp>
        <p:nvGrpSpPr>
          <p:cNvPr id="31" name="Group 30">
            <a:extLst>
              <a:ext uri="{FF2B5EF4-FFF2-40B4-BE49-F238E27FC236}">
                <a16:creationId xmlns:a16="http://schemas.microsoft.com/office/drawing/2014/main" id="{64016FDD-5510-D7E5-9256-C092F7BC1BEA}"/>
              </a:ext>
            </a:extLst>
          </p:cNvPr>
          <p:cNvGrpSpPr/>
          <p:nvPr/>
        </p:nvGrpSpPr>
        <p:grpSpPr>
          <a:xfrm>
            <a:off x="3673949" y="3021783"/>
            <a:ext cx="3187969" cy="2849890"/>
            <a:chOff x="194817" y="2981678"/>
            <a:chExt cx="3679258" cy="3311100"/>
          </a:xfrm>
        </p:grpSpPr>
        <p:pic>
          <p:nvPicPr>
            <p:cNvPr id="7" name="Graphic 6">
              <a:extLst>
                <a:ext uri="{FF2B5EF4-FFF2-40B4-BE49-F238E27FC236}">
                  <a16:creationId xmlns:a16="http://schemas.microsoft.com/office/drawing/2014/main" id="{76F3ACAB-9879-414D-A25E-3CF917BFB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6678" y="3314128"/>
              <a:ext cx="2118151" cy="2978650"/>
            </a:xfrm>
            <a:prstGeom prst="rect">
              <a:avLst/>
            </a:prstGeom>
          </p:spPr>
        </p:pic>
        <p:pic>
          <p:nvPicPr>
            <p:cNvPr id="3" name="Graphic 4">
              <a:extLst>
                <a:ext uri="{FF2B5EF4-FFF2-40B4-BE49-F238E27FC236}">
                  <a16:creationId xmlns:a16="http://schemas.microsoft.com/office/drawing/2014/main" id="{A68364A5-DDF7-9F75-3102-465AFE0FBA3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069560" y="2981678"/>
              <a:ext cx="804515" cy="203743"/>
            </a:xfrm>
            <a:prstGeom prst="rect">
              <a:avLst/>
            </a:prstGeom>
          </p:spPr>
        </p:pic>
        <p:pic>
          <p:nvPicPr>
            <p:cNvPr id="5" name="Graphic 5">
              <a:extLst>
                <a:ext uri="{FF2B5EF4-FFF2-40B4-BE49-F238E27FC236}">
                  <a16:creationId xmlns:a16="http://schemas.microsoft.com/office/drawing/2014/main" id="{951E3F3D-E4B5-1514-E648-8DCC8CA4C7DF}"/>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46216" y="2981678"/>
              <a:ext cx="757122" cy="203743"/>
            </a:xfrm>
            <a:prstGeom prst="rect">
              <a:avLst/>
            </a:prstGeom>
          </p:spPr>
        </p:pic>
        <p:cxnSp>
          <p:nvCxnSpPr>
            <p:cNvPr id="14" name="Straight Arrow Connector 13">
              <a:extLst>
                <a:ext uri="{FF2B5EF4-FFF2-40B4-BE49-F238E27FC236}">
                  <a16:creationId xmlns:a16="http://schemas.microsoft.com/office/drawing/2014/main" id="{50C25D44-E6EE-16CD-F164-A368689AEC0A}"/>
                </a:ext>
              </a:extLst>
            </p:cNvPr>
            <p:cNvCxnSpPr/>
            <p:nvPr/>
          </p:nvCxnSpPr>
          <p:spPr>
            <a:xfrm>
              <a:off x="618014" y="4798558"/>
              <a:ext cx="684978" cy="1310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9FD82A-10A4-3240-B992-8F5DB577AED7}"/>
                </a:ext>
              </a:extLst>
            </p:cNvPr>
            <p:cNvCxnSpPr>
              <a:cxnSpLocks/>
            </p:cNvCxnSpPr>
            <p:nvPr/>
          </p:nvCxnSpPr>
          <p:spPr>
            <a:xfrm>
              <a:off x="585240" y="4577332"/>
              <a:ext cx="709558" cy="23433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A13399-AC37-A24E-15AF-44863C14B0FF}"/>
                </a:ext>
              </a:extLst>
            </p:cNvPr>
            <p:cNvCxnSpPr>
              <a:cxnSpLocks/>
            </p:cNvCxnSpPr>
            <p:nvPr/>
          </p:nvCxnSpPr>
          <p:spPr>
            <a:xfrm>
              <a:off x="585238" y="4364299"/>
              <a:ext cx="693172" cy="44736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Graphic 8">
              <a:extLst>
                <a:ext uri="{FF2B5EF4-FFF2-40B4-BE49-F238E27FC236}">
                  <a16:creationId xmlns:a16="http://schemas.microsoft.com/office/drawing/2014/main" id="{F2123D11-8AF1-B74F-34C9-9720200BC227}"/>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82654" y="4278881"/>
              <a:ext cx="181692" cy="111228"/>
            </a:xfrm>
            <a:prstGeom prst="rect">
              <a:avLst/>
            </a:prstGeom>
          </p:spPr>
        </p:pic>
        <p:pic>
          <p:nvPicPr>
            <p:cNvPr id="9" name="Graphic 11">
              <a:extLst>
                <a:ext uri="{FF2B5EF4-FFF2-40B4-BE49-F238E27FC236}">
                  <a16:creationId xmlns:a16="http://schemas.microsoft.com/office/drawing/2014/main" id="{C2A79A80-E2A0-5E41-8BF0-C85A60A56624}"/>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9580" y="4513831"/>
              <a:ext cx="375776" cy="100167"/>
            </a:xfrm>
            <a:prstGeom prst="rect">
              <a:avLst/>
            </a:prstGeom>
          </p:spPr>
        </p:pic>
        <p:pic>
          <p:nvPicPr>
            <p:cNvPr id="12" name="Graphic 18">
              <a:extLst>
                <a:ext uri="{FF2B5EF4-FFF2-40B4-BE49-F238E27FC236}">
                  <a16:creationId xmlns:a16="http://schemas.microsoft.com/office/drawing/2014/main" id="{9650195B-0E23-C00A-34F1-F8D17625AB69}"/>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94817" y="4735057"/>
              <a:ext cx="368915" cy="100167"/>
            </a:xfrm>
            <a:prstGeom prst="rect">
              <a:avLst/>
            </a:prstGeom>
          </p:spPr>
        </p:pic>
      </p:grpSp>
      <p:pic>
        <p:nvPicPr>
          <p:cNvPr id="20" name="Graphic 20">
            <a:extLst>
              <a:ext uri="{FF2B5EF4-FFF2-40B4-BE49-F238E27FC236}">
                <a16:creationId xmlns:a16="http://schemas.microsoft.com/office/drawing/2014/main" id="{A4B14268-4129-FB9A-23DF-BBF0CB0444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9377" y="5711239"/>
            <a:ext cx="1396165" cy="348415"/>
          </a:xfrm>
          <a:prstGeom prst="rect">
            <a:avLst/>
          </a:prstGeom>
        </p:spPr>
      </p:pic>
      <p:pic>
        <p:nvPicPr>
          <p:cNvPr id="22" name="Graphic 22">
            <a:extLst>
              <a:ext uri="{FF2B5EF4-FFF2-40B4-BE49-F238E27FC236}">
                <a16:creationId xmlns:a16="http://schemas.microsoft.com/office/drawing/2014/main" id="{A739BC3F-74D4-2240-1057-200DB0485E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3494" y="5706478"/>
            <a:ext cx="1158040" cy="337887"/>
          </a:xfrm>
          <a:prstGeom prst="rect">
            <a:avLst/>
          </a:prstGeom>
        </p:spPr>
      </p:pic>
      <p:pic>
        <p:nvPicPr>
          <p:cNvPr id="23" name="Graphic 23">
            <a:extLst>
              <a:ext uri="{FF2B5EF4-FFF2-40B4-BE49-F238E27FC236}">
                <a16:creationId xmlns:a16="http://schemas.microsoft.com/office/drawing/2014/main" id="{780DF30A-28F3-9774-B8BF-D8877BCDC0F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3166" y="3294567"/>
            <a:ext cx="2743198" cy="930604"/>
          </a:xfrm>
          <a:prstGeom prst="rect">
            <a:avLst/>
          </a:prstGeom>
        </p:spPr>
      </p:pic>
      <p:sp>
        <p:nvSpPr>
          <p:cNvPr id="25" name="Rectangle: Rounded Corners 24">
            <a:extLst>
              <a:ext uri="{FF2B5EF4-FFF2-40B4-BE49-F238E27FC236}">
                <a16:creationId xmlns:a16="http://schemas.microsoft.com/office/drawing/2014/main" id="{52D670F5-7AD5-CFD6-6C67-8456EC02D5F0}"/>
              </a:ext>
            </a:extLst>
          </p:cNvPr>
          <p:cNvSpPr/>
          <p:nvPr/>
        </p:nvSpPr>
        <p:spPr>
          <a:xfrm>
            <a:off x="154406" y="2630907"/>
            <a:ext cx="2306051" cy="541420"/>
          </a:xfrm>
          <a:prstGeom prst="roundRect">
            <a:avLst/>
          </a:prstGeom>
          <a:solidFill>
            <a:schemeClr val="accent2">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a:cs typeface="Arial"/>
              </a:rPr>
              <a:t>Incident Wavefront Interference</a:t>
            </a:r>
          </a:p>
        </p:txBody>
      </p:sp>
      <p:sp>
        <p:nvSpPr>
          <p:cNvPr id="27" name="Rectangle: Rounded Corners 26">
            <a:extLst>
              <a:ext uri="{FF2B5EF4-FFF2-40B4-BE49-F238E27FC236}">
                <a16:creationId xmlns:a16="http://schemas.microsoft.com/office/drawing/2014/main" id="{2897ACAB-249C-7A35-741B-146D7B839DA9}"/>
              </a:ext>
            </a:extLst>
          </p:cNvPr>
          <p:cNvSpPr/>
          <p:nvPr/>
        </p:nvSpPr>
        <p:spPr>
          <a:xfrm>
            <a:off x="154405" y="4495802"/>
            <a:ext cx="3328735" cy="541420"/>
          </a:xfrm>
          <a:prstGeom prst="roundRect">
            <a:avLst/>
          </a:prstGeom>
          <a:solidFill>
            <a:schemeClr val="accent2">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Arial"/>
              </a:rPr>
              <a:t>Phase-Only Wavefront Modulation</a:t>
            </a:r>
          </a:p>
        </p:txBody>
      </p:sp>
      <p:pic>
        <p:nvPicPr>
          <p:cNvPr id="28" name="Picture 2" descr="Multi-Layer Perceptron (MLP) diagram with four hidden layers and a... |  Download Scientific Diagram">
            <a:extLst>
              <a:ext uri="{FF2B5EF4-FFF2-40B4-BE49-F238E27FC236}">
                <a16:creationId xmlns:a16="http://schemas.microsoft.com/office/drawing/2014/main" id="{2DABD316-B9EF-E75C-E857-7C571893B6F1}"/>
              </a:ext>
            </a:extLst>
          </p:cNvPr>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a:stretch/>
        </p:blipFill>
        <p:spPr bwMode="auto">
          <a:xfrm>
            <a:off x="4098817" y="93986"/>
            <a:ext cx="4857694" cy="15036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9">
            <a:extLst>
              <a:ext uri="{FF2B5EF4-FFF2-40B4-BE49-F238E27FC236}">
                <a16:creationId xmlns:a16="http://schemas.microsoft.com/office/drawing/2014/main" id="{CF5925E3-DA0A-45F9-B96E-232B31DCBFB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669505" y="3957535"/>
            <a:ext cx="2522622" cy="246348"/>
          </a:xfrm>
          <a:prstGeom prst="rect">
            <a:avLst/>
          </a:prstGeom>
        </p:spPr>
      </p:pic>
      <p:pic>
        <p:nvPicPr>
          <p:cNvPr id="30" name="Graphic 30">
            <a:extLst>
              <a:ext uri="{FF2B5EF4-FFF2-40B4-BE49-F238E27FC236}">
                <a16:creationId xmlns:a16="http://schemas.microsoft.com/office/drawing/2014/main" id="{E0FE6D23-F5AF-A7AA-8F56-4061CF170707}"/>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669508" y="4770796"/>
            <a:ext cx="5360065" cy="474693"/>
          </a:xfrm>
          <a:prstGeom prst="rect">
            <a:avLst/>
          </a:prstGeom>
        </p:spPr>
      </p:pic>
      <p:sp>
        <p:nvSpPr>
          <p:cNvPr id="33" name="Rectangle: Rounded Corners 32">
            <a:extLst>
              <a:ext uri="{FF2B5EF4-FFF2-40B4-BE49-F238E27FC236}">
                <a16:creationId xmlns:a16="http://schemas.microsoft.com/office/drawing/2014/main" id="{AC3B8225-275E-2178-6098-F7B18248D4B1}"/>
              </a:ext>
            </a:extLst>
          </p:cNvPr>
          <p:cNvSpPr/>
          <p:nvPr/>
        </p:nvSpPr>
        <p:spPr>
          <a:xfrm>
            <a:off x="154405" y="5037223"/>
            <a:ext cx="3328735" cy="541420"/>
          </a:xfrm>
          <a:prstGeom prst="roundRect">
            <a:avLst/>
          </a:prstGeom>
          <a:solidFill>
            <a:schemeClr val="accent4">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Arial"/>
              </a:rPr>
              <a:t>Optimizable Quantity!</a:t>
            </a:r>
          </a:p>
        </p:txBody>
      </p:sp>
      <p:sp>
        <p:nvSpPr>
          <p:cNvPr id="32" name="Rectangle 31">
            <a:extLst>
              <a:ext uri="{FF2B5EF4-FFF2-40B4-BE49-F238E27FC236}">
                <a16:creationId xmlns:a16="http://schemas.microsoft.com/office/drawing/2014/main" id="{C42FFB8B-7C16-2D7D-0C69-32F43FE314C7}"/>
              </a:ext>
            </a:extLst>
          </p:cNvPr>
          <p:cNvSpPr/>
          <p:nvPr/>
        </p:nvSpPr>
        <p:spPr>
          <a:xfrm>
            <a:off x="2801352" y="3553326"/>
            <a:ext cx="501316" cy="511343"/>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B2850A47-D552-95E3-CF3B-CA0D55D68AE2}"/>
              </a:ext>
            </a:extLst>
          </p:cNvPr>
          <p:cNvCxnSpPr/>
          <p:nvPr/>
        </p:nvCxnSpPr>
        <p:spPr>
          <a:xfrm>
            <a:off x="3097129" y="4059655"/>
            <a:ext cx="2006" cy="393031"/>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8553E69-5FE4-480D-2AFB-E40DEC640069}"/>
              </a:ext>
            </a:extLst>
          </p:cNvPr>
          <p:cNvSpPr/>
          <p:nvPr/>
        </p:nvSpPr>
        <p:spPr>
          <a:xfrm>
            <a:off x="1939089" y="3443036"/>
            <a:ext cx="761999" cy="521369"/>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5A803A02-4A1F-C507-E2FA-0B24E7E87D75}"/>
              </a:ext>
            </a:extLst>
          </p:cNvPr>
          <p:cNvCxnSpPr>
            <a:cxnSpLocks/>
          </p:cNvCxnSpPr>
          <p:nvPr/>
        </p:nvCxnSpPr>
        <p:spPr>
          <a:xfrm flipV="1">
            <a:off x="2325102" y="3169317"/>
            <a:ext cx="2007" cy="258681"/>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ED91C36A-A0EE-6797-78B2-DAD902D86520}"/>
              </a:ext>
            </a:extLst>
          </p:cNvPr>
          <p:cNvSpPr/>
          <p:nvPr/>
        </p:nvSpPr>
        <p:spPr>
          <a:xfrm>
            <a:off x="7934826" y="2791328"/>
            <a:ext cx="3328735" cy="812130"/>
          </a:xfrm>
          <a:prstGeom prst="roundRect">
            <a:avLst/>
          </a:prstGeom>
          <a:solidFill>
            <a:schemeClr val="accent2">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imes"/>
                <a:cs typeface="Arial"/>
              </a:rPr>
              <a:t>'Activation Function'</a:t>
            </a:r>
          </a:p>
          <a:p>
            <a:pPr algn="ctr"/>
            <a:r>
              <a:rPr lang="en-US" b="1" dirty="0">
                <a:latin typeface="Times"/>
                <a:cs typeface="Arial"/>
              </a:rPr>
              <a:t>FO Wavefront Propagation</a:t>
            </a:r>
          </a:p>
        </p:txBody>
      </p:sp>
      <p:cxnSp>
        <p:nvCxnSpPr>
          <p:cNvPr id="40" name="Straight Arrow Connector 39">
            <a:extLst>
              <a:ext uri="{FF2B5EF4-FFF2-40B4-BE49-F238E27FC236}">
                <a16:creationId xmlns:a16="http://schemas.microsoft.com/office/drawing/2014/main" id="{1E3766D3-DED6-13EA-BE3D-27EF4872042F}"/>
              </a:ext>
            </a:extLst>
          </p:cNvPr>
          <p:cNvCxnSpPr>
            <a:cxnSpLocks/>
          </p:cNvCxnSpPr>
          <p:nvPr/>
        </p:nvCxnSpPr>
        <p:spPr>
          <a:xfrm flipV="1">
            <a:off x="8060153" y="3630527"/>
            <a:ext cx="2008" cy="26870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A8AB597A-1DD2-C811-74E9-63DF9E2C1557}"/>
              </a:ext>
            </a:extLst>
          </p:cNvPr>
          <p:cNvSpPr/>
          <p:nvPr/>
        </p:nvSpPr>
        <p:spPr>
          <a:xfrm>
            <a:off x="154405" y="6190249"/>
            <a:ext cx="3328735" cy="541420"/>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Arial"/>
              </a:rPr>
              <a:t>Complex variables</a:t>
            </a:r>
          </a:p>
        </p:txBody>
      </p:sp>
    </p:spTree>
    <p:extLst>
      <p:ext uri="{BB962C8B-B14F-4D97-AF65-F5344CB8AC3E}">
        <p14:creationId xmlns:p14="http://schemas.microsoft.com/office/powerpoint/2010/main" val="337393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27" grpId="0" animBg="1"/>
      <p:bldP spid="33" grpId="0" animBg="1"/>
      <p:bldP spid="32" grpId="0" animBg="1"/>
      <p:bldP spid="37" grpId="0" animBg="1"/>
      <p:bldP spid="39"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26F2D0-9001-4DAA-6BE4-F85651149727}"/>
              </a:ext>
            </a:extLst>
          </p:cNvPr>
          <p:cNvSpPr>
            <a:spLocks noGrp="1"/>
          </p:cNvSpPr>
          <p:nvPr>
            <p:ph type="sldNum" sz="quarter" idx="4"/>
          </p:nvPr>
        </p:nvSpPr>
        <p:spPr/>
        <p:txBody>
          <a:bodyPr/>
          <a:lstStyle/>
          <a:p>
            <a:fld id="{3483D161-6832-4836-BB21-4769AFB6704F}" type="slidenum">
              <a:rPr lang="en-US" smtClean="0"/>
              <a:pPr/>
              <a:t>12</a:t>
            </a:fld>
            <a:endParaRPr lang="en-US"/>
          </a:p>
        </p:txBody>
      </p:sp>
      <p:sp>
        <p:nvSpPr>
          <p:cNvPr id="4" name="TextBox 3">
            <a:extLst>
              <a:ext uri="{FF2B5EF4-FFF2-40B4-BE49-F238E27FC236}">
                <a16:creationId xmlns:a16="http://schemas.microsoft.com/office/drawing/2014/main" id="{B0A2565F-B414-099B-7B6B-62AD62E1D64A}"/>
              </a:ext>
            </a:extLst>
          </p:cNvPr>
          <p:cNvSpPr txBox="1"/>
          <p:nvPr/>
        </p:nvSpPr>
        <p:spPr>
          <a:xfrm>
            <a:off x="75304" y="72946"/>
            <a:ext cx="11855261" cy="523220"/>
          </a:xfrm>
          <a:prstGeom prst="rect">
            <a:avLst/>
          </a:prstGeom>
          <a:noFill/>
        </p:spPr>
        <p:txBody>
          <a:bodyPr wrap="square" lIns="91440" tIns="45720" rIns="91440" bIns="45720" rtlCol="0" anchor="t">
            <a:spAutoFit/>
          </a:bodyPr>
          <a:lstStyle/>
          <a:p>
            <a:r>
              <a:rPr lang="en-US" sz="2800" b="1">
                <a:latin typeface="Times"/>
                <a:cs typeface="Times"/>
              </a:rPr>
              <a:t>Holography and Metasurfaces</a:t>
            </a:r>
          </a:p>
        </p:txBody>
      </p:sp>
      <p:pic>
        <p:nvPicPr>
          <p:cNvPr id="5" name="Picture 4" descr="Diagram&#10;&#10;Description automatically generated">
            <a:extLst>
              <a:ext uri="{FF2B5EF4-FFF2-40B4-BE49-F238E27FC236}">
                <a16:creationId xmlns:a16="http://schemas.microsoft.com/office/drawing/2014/main" id="{108F60E7-D753-F443-870B-FFBFC61FB8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1991" y="803094"/>
            <a:ext cx="5617850" cy="4929802"/>
          </a:xfrm>
          <a:prstGeom prst="rect">
            <a:avLst/>
          </a:prstGeom>
        </p:spPr>
      </p:pic>
      <p:pic>
        <p:nvPicPr>
          <p:cNvPr id="3" name="Picture 5" descr="A picture containing diagram&#10;&#10;Description automatically generated">
            <a:extLst>
              <a:ext uri="{FF2B5EF4-FFF2-40B4-BE49-F238E27FC236}">
                <a16:creationId xmlns:a16="http://schemas.microsoft.com/office/drawing/2014/main" id="{F3CEDAC6-85F1-E552-4CB8-6345025DA1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7269" y="392494"/>
            <a:ext cx="950533" cy="5283602"/>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C8C7AF4E-5A05-88FA-CB46-7F9DAA19ED3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58847" y="367914"/>
            <a:ext cx="983582" cy="5306888"/>
          </a:xfrm>
          <a:prstGeom prst="rect">
            <a:avLst/>
          </a:prstGeom>
        </p:spPr>
      </p:pic>
      <p:pic>
        <p:nvPicPr>
          <p:cNvPr id="8" name="Picture 8">
            <a:extLst>
              <a:ext uri="{FF2B5EF4-FFF2-40B4-BE49-F238E27FC236}">
                <a16:creationId xmlns:a16="http://schemas.microsoft.com/office/drawing/2014/main" id="{74DDE354-0496-58C6-85E5-03C6A7A79284}"/>
              </a:ext>
            </a:extLst>
          </p:cNvPr>
          <p:cNvPicPr>
            <a:picLocks noChangeAspect="1"/>
          </p:cNvPicPr>
          <p:nvPr/>
        </p:nvPicPr>
        <p:blipFill>
          <a:blip r:embed="rId5"/>
          <a:stretch>
            <a:fillRect/>
          </a:stretch>
        </p:blipFill>
        <p:spPr>
          <a:xfrm>
            <a:off x="6091237" y="3424237"/>
            <a:ext cx="9525" cy="9525"/>
          </a:xfrm>
          <a:prstGeom prst="rect">
            <a:avLst/>
          </a:prstGeom>
        </p:spPr>
      </p:pic>
      <p:pic>
        <p:nvPicPr>
          <p:cNvPr id="9" name="Picture 9" descr="A picture containing company name&#10;&#10;Description automatically generated">
            <a:extLst>
              <a:ext uri="{FF2B5EF4-FFF2-40B4-BE49-F238E27FC236}">
                <a16:creationId xmlns:a16="http://schemas.microsoft.com/office/drawing/2014/main" id="{8C8692D8-6DF9-2D83-8D23-DAB4E5AF6C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813" r="-302" b="-161"/>
          <a:stretch/>
        </p:blipFill>
        <p:spPr>
          <a:xfrm>
            <a:off x="8433030" y="601406"/>
            <a:ext cx="2675489" cy="5106222"/>
          </a:xfrm>
          <a:prstGeom prst="rect">
            <a:avLst/>
          </a:prstGeom>
        </p:spPr>
      </p:pic>
    </p:spTree>
    <p:extLst>
      <p:ext uri="{BB962C8B-B14F-4D97-AF65-F5344CB8AC3E}">
        <p14:creationId xmlns:p14="http://schemas.microsoft.com/office/powerpoint/2010/main" val="835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E92B3-EBAC-3B43-99D1-479DF709E5D0}"/>
              </a:ext>
            </a:extLst>
          </p:cNvPr>
          <p:cNvSpPr>
            <a:spLocks noGrp="1"/>
          </p:cNvSpPr>
          <p:nvPr>
            <p:ph type="sldNum" sz="quarter" idx="4"/>
          </p:nvPr>
        </p:nvSpPr>
        <p:spPr/>
        <p:txBody>
          <a:bodyPr/>
          <a:lstStyle/>
          <a:p>
            <a:fld id="{3483D161-6832-4836-BB21-4769AFB6704F}" type="slidenum">
              <a:rPr lang="en-US" smtClean="0"/>
              <a:pPr/>
              <a:t>13</a:t>
            </a:fld>
            <a:endParaRPr lang="en-US"/>
          </a:p>
        </p:txBody>
      </p:sp>
      <p:sp>
        <p:nvSpPr>
          <p:cNvPr id="3" name="TextBox 2">
            <a:extLst>
              <a:ext uri="{FF2B5EF4-FFF2-40B4-BE49-F238E27FC236}">
                <a16:creationId xmlns:a16="http://schemas.microsoft.com/office/drawing/2014/main" id="{396CE2E8-E8BD-424D-904C-28C4BB2561F3}"/>
              </a:ext>
            </a:extLst>
          </p:cNvPr>
          <p:cNvSpPr txBox="1"/>
          <p:nvPr/>
        </p:nvSpPr>
        <p:spPr>
          <a:xfrm>
            <a:off x="75304" y="72946"/>
            <a:ext cx="11855261" cy="523220"/>
          </a:xfrm>
          <a:prstGeom prst="rect">
            <a:avLst/>
          </a:prstGeom>
          <a:noFill/>
        </p:spPr>
        <p:txBody>
          <a:bodyPr wrap="square" lIns="91440" tIns="45720" rIns="91440" bIns="45720" rtlCol="0" anchor="t">
            <a:spAutoFit/>
          </a:bodyPr>
          <a:lstStyle/>
          <a:p>
            <a:r>
              <a:rPr lang="en-US" sz="2800" b="1">
                <a:latin typeface="Times"/>
                <a:cs typeface="Times"/>
              </a:rPr>
              <a:t>References</a:t>
            </a:r>
          </a:p>
        </p:txBody>
      </p:sp>
      <p:sp>
        <p:nvSpPr>
          <p:cNvPr id="5" name="TextBox 4">
            <a:extLst>
              <a:ext uri="{FF2B5EF4-FFF2-40B4-BE49-F238E27FC236}">
                <a16:creationId xmlns:a16="http://schemas.microsoft.com/office/drawing/2014/main" id="{52CB3BBE-A861-77E0-122D-685CD6ABE3D6}"/>
              </a:ext>
            </a:extLst>
          </p:cNvPr>
          <p:cNvSpPr txBox="1"/>
          <p:nvPr/>
        </p:nvSpPr>
        <p:spPr>
          <a:xfrm>
            <a:off x="37691" y="635819"/>
            <a:ext cx="12157585"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hlinkClick r:id="rId2"/>
              </a:rPr>
              <a:t>https://www.starwars.com/news/6-ways-holograms-play-an-important-role-in-star-wars</a:t>
            </a:r>
            <a:endParaRPr lang="en-US">
              <a:ea typeface="+mn-lt"/>
              <a:cs typeface="+mn-lt"/>
            </a:endParaRPr>
          </a:p>
          <a:p>
            <a:pPr marL="342900" indent="-342900">
              <a:buAutoNum type="arabicPeriod"/>
            </a:pPr>
            <a:r>
              <a:rPr lang="en-US">
                <a:ea typeface="+mn-lt"/>
                <a:cs typeface="+mn-lt"/>
              </a:rPr>
              <a:t>Goodman</a:t>
            </a:r>
            <a:r>
              <a:rPr lang="en-US">
                <a:cs typeface="Arial"/>
              </a:rPr>
              <a:t>, J. W. "Introduction to Fourier Optics, 4W. H." (2017).</a:t>
            </a:r>
            <a:endParaRPr lang="en-US">
              <a:ea typeface="+mn-lt"/>
              <a:cs typeface="+mn-lt"/>
            </a:endParaRPr>
          </a:p>
          <a:p>
            <a:pPr marL="342900" indent="-342900">
              <a:buAutoNum type="arabicPeriod"/>
            </a:pPr>
            <a:r>
              <a:rPr lang="en-US">
                <a:cs typeface="Arial"/>
              </a:rPr>
              <a:t>Raeker, B., &amp; Grbic, A. (2021). Lossless Complex-Valued Optical-Field Control with Compound </a:t>
            </a:r>
            <a:r>
              <a:rPr lang="en-US" err="1">
                <a:cs typeface="Arial"/>
              </a:rPr>
              <a:t>Metaoptics</a:t>
            </a:r>
            <a:r>
              <a:rPr lang="en-US" i="1">
                <a:cs typeface="Arial"/>
              </a:rPr>
              <a:t>. Phys. Rev. Applied, 15, 054039.</a:t>
            </a:r>
            <a:endParaRPr lang="en-US">
              <a:cs typeface="Arial"/>
            </a:endParaRPr>
          </a:p>
          <a:p>
            <a:pPr marL="342900" indent="-342900">
              <a:buFontTx/>
              <a:buAutoNum type="arabicPeriod"/>
            </a:pPr>
            <a:r>
              <a:rPr lang="en-US">
                <a:ea typeface="+mn-lt"/>
                <a:cs typeface="+mn-lt"/>
              </a:rPr>
              <a:t>Jiang </a:t>
            </a:r>
            <a:r>
              <a:rPr lang="en-US" err="1">
                <a:ea typeface="+mn-lt"/>
                <a:cs typeface="+mn-lt"/>
              </a:rPr>
              <a:t>Jiang</a:t>
            </a:r>
            <a:r>
              <a:rPr lang="en-US">
                <a:ea typeface="+mn-lt"/>
                <a:cs typeface="+mn-lt"/>
              </a:rPr>
              <a:t>, </a:t>
            </a:r>
            <a:r>
              <a:rPr lang="en-US" err="1">
                <a:ea typeface="+mn-lt"/>
                <a:cs typeface="+mn-lt"/>
              </a:rPr>
              <a:t>Guofan</a:t>
            </a:r>
            <a:r>
              <a:rPr lang="en-US">
                <a:ea typeface="+mn-lt"/>
                <a:cs typeface="+mn-lt"/>
              </a:rPr>
              <a:t> </a:t>
            </a:r>
            <a:r>
              <a:rPr lang="en-US" err="1">
                <a:ea typeface="+mn-lt"/>
                <a:cs typeface="+mn-lt"/>
              </a:rPr>
              <a:t>Jin</a:t>
            </a:r>
            <a:r>
              <a:rPr lang="en-US">
                <a:ea typeface="+mn-lt"/>
                <a:cs typeface="+mn-lt"/>
              </a:rPr>
              <a:t>, and </a:t>
            </a:r>
            <a:r>
              <a:rPr lang="en-US" err="1">
                <a:ea typeface="+mn-lt"/>
                <a:cs typeface="+mn-lt"/>
              </a:rPr>
              <a:t>Liangcai</a:t>
            </a:r>
            <a:r>
              <a:rPr lang="en-US">
                <a:ea typeface="+mn-lt"/>
                <a:cs typeface="+mn-lt"/>
              </a:rPr>
              <a:t> Cao, "When </a:t>
            </a:r>
            <a:r>
              <a:rPr lang="en-US" err="1">
                <a:ea typeface="+mn-lt"/>
                <a:cs typeface="+mn-lt"/>
              </a:rPr>
              <a:t>metasurface</a:t>
            </a:r>
            <a:r>
              <a:rPr lang="en-US">
                <a:ea typeface="+mn-lt"/>
                <a:cs typeface="+mn-lt"/>
              </a:rPr>
              <a:t> meets hologram: principle and advances," Adv. Opt. Photon. 11, 518-576 (2019)</a:t>
            </a:r>
          </a:p>
          <a:p>
            <a:pPr marL="342900" indent="-342900">
              <a:buFontTx/>
              <a:buAutoNum type="arabicPeriod"/>
            </a:pPr>
            <a:r>
              <a:rPr lang="en-US">
                <a:ea typeface="+mn-lt"/>
                <a:cs typeface="+mn-lt"/>
              </a:rPr>
              <a:t>Ryoichi </a:t>
            </a:r>
            <a:r>
              <a:rPr lang="en-US" err="1">
                <a:ea typeface="+mn-lt"/>
                <a:cs typeface="+mn-lt"/>
              </a:rPr>
              <a:t>Horisaki</a:t>
            </a:r>
            <a:r>
              <a:rPr lang="en-US">
                <a:ea typeface="+mn-lt"/>
                <a:cs typeface="+mn-lt"/>
              </a:rPr>
              <a:t>, Ryosuke Takagi, and Jun Tanida, "Deep-learning-generated holography," Appl. Opt. 57, 3859-3863 (2018)</a:t>
            </a:r>
          </a:p>
          <a:p>
            <a:pPr marL="342900" indent="-342900">
              <a:buFontTx/>
              <a:buAutoNum type="arabicPeriod"/>
            </a:pPr>
            <a:r>
              <a:rPr lang="en-US">
                <a:ea typeface="+mn-lt"/>
                <a:cs typeface="+mn-lt"/>
              </a:rPr>
              <a:t>Wright, L.G., Onodera, T., Stein, M.M. et al. Deep physical neural networks trained with backpropagation. </a:t>
            </a:r>
            <a:r>
              <a:rPr lang="en-US" i="1">
                <a:ea typeface="+mn-lt"/>
                <a:cs typeface="+mn-lt"/>
              </a:rPr>
              <a:t>Nature</a:t>
            </a:r>
            <a:r>
              <a:rPr lang="en-US">
                <a:ea typeface="+mn-lt"/>
                <a:cs typeface="+mn-lt"/>
              </a:rPr>
              <a:t> </a:t>
            </a:r>
            <a:r>
              <a:rPr lang="en-US" b="1">
                <a:ea typeface="+mn-lt"/>
                <a:cs typeface="+mn-lt"/>
              </a:rPr>
              <a:t>601</a:t>
            </a:r>
            <a:r>
              <a:rPr lang="en-US">
                <a:ea typeface="+mn-lt"/>
                <a:cs typeface="+mn-lt"/>
              </a:rPr>
              <a:t>, 549–555 (2022)</a:t>
            </a:r>
          </a:p>
          <a:p>
            <a:pPr marL="342900" indent="-342900">
              <a:buFontTx/>
              <a:buAutoNum type="arabicPeriod"/>
            </a:pPr>
            <a:r>
              <a:rPr lang="en-US">
                <a:ea typeface="+mn-lt"/>
                <a:cs typeface="+mn-lt"/>
              </a:rPr>
              <a:t>Shi, L., Li, B., Kim, C. </a:t>
            </a:r>
            <a:r>
              <a:rPr lang="en-US" i="1">
                <a:ea typeface="+mn-lt"/>
                <a:cs typeface="+mn-lt"/>
              </a:rPr>
              <a:t>et al.</a:t>
            </a:r>
            <a:r>
              <a:rPr lang="en-US">
                <a:ea typeface="+mn-lt"/>
                <a:cs typeface="+mn-lt"/>
              </a:rPr>
              <a:t> Towards real-time photorealistic 3D holography with deep neural networks. </a:t>
            </a:r>
            <a:r>
              <a:rPr lang="en-US" i="1">
                <a:ea typeface="+mn-lt"/>
                <a:cs typeface="+mn-lt"/>
              </a:rPr>
              <a:t>Nature</a:t>
            </a:r>
            <a:r>
              <a:rPr lang="en-US">
                <a:ea typeface="+mn-lt"/>
                <a:cs typeface="+mn-lt"/>
              </a:rPr>
              <a:t> </a:t>
            </a:r>
            <a:r>
              <a:rPr lang="en-US" b="1">
                <a:ea typeface="+mn-lt"/>
                <a:cs typeface="+mn-lt"/>
              </a:rPr>
              <a:t>591, </a:t>
            </a:r>
            <a:r>
              <a:rPr lang="en-US">
                <a:ea typeface="+mn-lt"/>
                <a:cs typeface="+mn-lt"/>
              </a:rPr>
              <a:t>234–239 (2021). </a:t>
            </a:r>
            <a:r>
              <a:rPr lang="en-US">
                <a:ea typeface="+mn-lt"/>
                <a:cs typeface="+mn-lt"/>
                <a:hlinkClick r:id="rId3"/>
              </a:rPr>
              <a:t>https://doi.org/10.1038/s41586-020-03152-0</a:t>
            </a:r>
            <a:endParaRPr lang="en-US">
              <a:ea typeface="+mn-lt"/>
              <a:cs typeface="+mn-lt"/>
            </a:endParaRPr>
          </a:p>
          <a:p>
            <a:pPr marL="342900" indent="-342900">
              <a:buFontTx/>
              <a:buAutoNum type="arabicPeriod"/>
            </a:pPr>
            <a:r>
              <a:rPr lang="en-US" i="1">
                <a:ea typeface="+mn-lt"/>
                <a:cs typeface="+mn-lt"/>
              </a:rPr>
              <a:t>Yifan Peng, Suyeon Choi, Nitish Padmanaban, and Gordon Wetzstein. 2020. Neural holography with camera-in-the-loop training. ACM Trans. Graph. 39, 6, Article 185 (December 2020), 14 pages. DOI:https://doi.org/10.1145/3414685.3417802</a:t>
            </a:r>
            <a:endParaRPr lang="en-US">
              <a:ea typeface="+mn-lt"/>
              <a:cs typeface="+mn-lt"/>
            </a:endParaRPr>
          </a:p>
          <a:p>
            <a:pPr marL="342900" indent="-342900">
              <a:buFontTx/>
              <a:buAutoNum type="arabicPeriod"/>
            </a:pPr>
            <a:r>
              <a:rPr lang="en-US">
                <a:ea typeface="+mn-lt"/>
                <a:cs typeface="+mn-lt"/>
              </a:rPr>
              <a:t>Zhelyeznyakov, Maksym V. et al. “Deep learning to accelerate Maxwell’s equations for inverse design of dielectric metasurfaces.” </a:t>
            </a:r>
            <a:r>
              <a:rPr lang="en-US" i="1">
                <a:ea typeface="+mn-lt"/>
                <a:cs typeface="+mn-lt"/>
              </a:rPr>
              <a:t>2021 Conference on Lasers and Electro-Optics (CLEO)</a:t>
            </a:r>
            <a:r>
              <a:rPr lang="en-US">
                <a:ea typeface="+mn-lt"/>
                <a:cs typeface="+mn-lt"/>
              </a:rPr>
              <a:t> (2021): 1-2.</a:t>
            </a:r>
            <a:br>
              <a:rPr lang="en-US" i="1">
                <a:cs typeface="Arial"/>
              </a:rPr>
            </a:br>
            <a:br>
              <a:rPr lang="en-US" i="1">
                <a:cs typeface="Arial"/>
              </a:rPr>
            </a:br>
            <a:endParaRPr lang="en-US">
              <a:ea typeface="+mn-lt"/>
              <a:cs typeface="+mn-lt"/>
            </a:endParaRPr>
          </a:p>
          <a:p>
            <a:pPr marL="342900" indent="-342900" algn="l">
              <a:buAutoNum type="arabicPeriod"/>
            </a:pPr>
            <a:endParaRPr lang="en-US">
              <a:cs typeface="Arial"/>
            </a:endParaRPr>
          </a:p>
          <a:p>
            <a:pPr marL="342900" indent="-342900">
              <a:buAutoNum type="arabicPeriod"/>
            </a:pPr>
            <a:endParaRPr lang="en-US">
              <a:cs typeface="Arial"/>
            </a:endParaRPr>
          </a:p>
          <a:p>
            <a:pPr marL="342900" indent="-342900">
              <a:buAutoNum type="arabicPeriod"/>
            </a:pPr>
            <a:endParaRPr lang="en-US">
              <a:cs typeface="Arial"/>
            </a:endParaRPr>
          </a:p>
        </p:txBody>
      </p:sp>
    </p:spTree>
    <p:extLst>
      <p:ext uri="{BB962C8B-B14F-4D97-AF65-F5344CB8AC3E}">
        <p14:creationId xmlns:p14="http://schemas.microsoft.com/office/powerpoint/2010/main" val="52740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9BC304-157B-BB42-8935-74592674A506}"/>
              </a:ext>
            </a:extLst>
          </p:cNvPr>
          <p:cNvSpPr>
            <a:spLocks noGrp="1"/>
          </p:cNvSpPr>
          <p:nvPr>
            <p:ph type="sldNum" sz="quarter" idx="4"/>
          </p:nvPr>
        </p:nvSpPr>
        <p:spPr/>
        <p:txBody>
          <a:bodyPr/>
          <a:lstStyle/>
          <a:p>
            <a:fld id="{3483D161-6832-4836-BB21-4769AFB6704F}" type="slidenum">
              <a:rPr lang="en-US" smtClean="0"/>
              <a:pPr/>
              <a:t>14</a:t>
            </a:fld>
            <a:endParaRPr lang="en-US"/>
          </a:p>
        </p:txBody>
      </p:sp>
      <p:pic>
        <p:nvPicPr>
          <p:cNvPr id="1028" name="Picture 4" descr="Science Electromagnetic Spectrum diagram 2687234 Vector Art at Vecteezy">
            <a:extLst>
              <a:ext uri="{FF2B5EF4-FFF2-40B4-BE49-F238E27FC236}">
                <a16:creationId xmlns:a16="http://schemas.microsoft.com/office/drawing/2014/main" id="{44148973-7D38-BB45-9EA6-7E2E71BCDD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427" y="698472"/>
            <a:ext cx="10328764" cy="5406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2B71C5-49E2-2545-A628-733E2A71B988}"/>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Waves are Waves…</a:t>
            </a:r>
          </a:p>
        </p:txBody>
      </p:sp>
    </p:spTree>
    <p:extLst>
      <p:ext uri="{BB962C8B-B14F-4D97-AF65-F5344CB8AC3E}">
        <p14:creationId xmlns:p14="http://schemas.microsoft.com/office/powerpoint/2010/main" val="295066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BB9373-9838-2141-881C-62DA921174BF}"/>
              </a:ext>
            </a:extLst>
          </p:cNvPr>
          <p:cNvSpPr>
            <a:spLocks noGrp="1"/>
          </p:cNvSpPr>
          <p:nvPr>
            <p:ph type="sldNum" sz="quarter" idx="4"/>
          </p:nvPr>
        </p:nvSpPr>
        <p:spPr/>
        <p:txBody>
          <a:bodyPr/>
          <a:lstStyle/>
          <a:p>
            <a:fld id="{3483D161-6832-4836-BB21-4769AFB6704F}" type="slidenum">
              <a:rPr lang="en-US" smtClean="0"/>
              <a:pPr/>
              <a:t>15</a:t>
            </a:fld>
            <a:endParaRPr lang="en-US"/>
          </a:p>
        </p:txBody>
      </p:sp>
      <p:sp>
        <p:nvSpPr>
          <p:cNvPr id="6" name="TextBox 5">
            <a:extLst>
              <a:ext uri="{FF2B5EF4-FFF2-40B4-BE49-F238E27FC236}">
                <a16:creationId xmlns:a16="http://schemas.microsoft.com/office/drawing/2014/main" id="{9397E5B1-773B-4147-8BFF-C23F83D989B8}"/>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Radio Wave Holography</a:t>
            </a:r>
          </a:p>
        </p:txBody>
      </p:sp>
      <p:pic>
        <p:nvPicPr>
          <p:cNvPr id="7" name="Picture 6" descr="Diagram&#10;&#10;Description automatically generated">
            <a:extLst>
              <a:ext uri="{FF2B5EF4-FFF2-40B4-BE49-F238E27FC236}">
                <a16:creationId xmlns:a16="http://schemas.microsoft.com/office/drawing/2014/main" id="{0CBE3A3F-3B05-8A4A-BBAE-0B181A476A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476" y="1258818"/>
            <a:ext cx="2850327" cy="301514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B3BB927-0A2E-1047-A0CA-B229AF9146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3975" y="1258818"/>
            <a:ext cx="2612359" cy="3069392"/>
          </a:xfrm>
          <a:prstGeom prst="rect">
            <a:avLst/>
          </a:prstGeom>
        </p:spPr>
      </p:pic>
      <p:pic>
        <p:nvPicPr>
          <p:cNvPr id="13" name="Picture 12" descr="Chart&#10;&#10;Description automatically generated">
            <a:extLst>
              <a:ext uri="{FF2B5EF4-FFF2-40B4-BE49-F238E27FC236}">
                <a16:creationId xmlns:a16="http://schemas.microsoft.com/office/drawing/2014/main" id="{57DBBA35-7602-234B-A27C-40F68E79C9E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5499" y="1373623"/>
            <a:ext cx="4796860" cy="2954587"/>
          </a:xfrm>
          <a:prstGeom prst="rect">
            <a:avLst/>
          </a:prstGeom>
        </p:spPr>
      </p:pic>
      <p:pic>
        <p:nvPicPr>
          <p:cNvPr id="3" name="Picture 2" descr="Science Electromagnetic Spectrum diagram 2687234 Vector Art at Vecteezy">
            <a:extLst>
              <a:ext uri="{FF2B5EF4-FFF2-40B4-BE49-F238E27FC236}">
                <a16:creationId xmlns:a16="http://schemas.microsoft.com/office/drawing/2014/main" id="{5AED153C-9DE0-EB5A-C874-5529283CABC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29065" y="4864338"/>
            <a:ext cx="11343603" cy="6067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ience Electromagnetic Spectrum diagram 2687234 Vector Art at Vecteezy">
            <a:extLst>
              <a:ext uri="{FF2B5EF4-FFF2-40B4-BE49-F238E27FC236}">
                <a16:creationId xmlns:a16="http://schemas.microsoft.com/office/drawing/2014/main" id="{B944EC39-3DC4-AAFC-C541-7A9906BA89E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218"/>
          <a:stretch/>
        </p:blipFill>
        <p:spPr bwMode="auto">
          <a:xfrm>
            <a:off x="370033" y="5511628"/>
            <a:ext cx="11260064" cy="409273"/>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1350CA07-87EA-FC80-9A78-B9F5B81BB782}"/>
              </a:ext>
            </a:extLst>
          </p:cNvPr>
          <p:cNvSpPr/>
          <p:nvPr/>
        </p:nvSpPr>
        <p:spPr>
          <a:xfrm rot="5400000">
            <a:off x="5760870" y="-1134290"/>
            <a:ext cx="559558" cy="11341233"/>
          </a:xfrm>
          <a:prstGeom prst="rightBrace">
            <a:avLst>
              <a:gd name="adj1" fmla="val 8333"/>
              <a:gd name="adj2" fmla="val 86029"/>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Rounded Corners 2">
            <a:extLst>
              <a:ext uri="{FF2B5EF4-FFF2-40B4-BE49-F238E27FC236}">
                <a16:creationId xmlns:a16="http://schemas.microsoft.com/office/drawing/2014/main" id="{2D1AB1E2-540E-2B41-A6FD-4A91791487F4}"/>
              </a:ext>
            </a:extLst>
          </p:cNvPr>
          <p:cNvSpPr/>
          <p:nvPr/>
        </p:nvSpPr>
        <p:spPr>
          <a:xfrm>
            <a:off x="1336926" y="716672"/>
            <a:ext cx="4759074"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Synthetic Aperture Imaging – </a:t>
            </a:r>
            <a:r>
              <a:rPr lang="en-US" err="1"/>
              <a:t>WiFi</a:t>
            </a:r>
            <a:r>
              <a:rPr lang="en-US"/>
              <a:t> Radiation</a:t>
            </a:r>
          </a:p>
        </p:txBody>
      </p:sp>
      <p:sp>
        <p:nvSpPr>
          <p:cNvPr id="15" name="Rectangle: Rounded Corners 2">
            <a:extLst>
              <a:ext uri="{FF2B5EF4-FFF2-40B4-BE49-F238E27FC236}">
                <a16:creationId xmlns:a16="http://schemas.microsoft.com/office/drawing/2014/main" id="{35D30CF4-32BA-DA47-8787-08F8D550E6C8}"/>
              </a:ext>
            </a:extLst>
          </p:cNvPr>
          <p:cNvSpPr/>
          <p:nvPr/>
        </p:nvSpPr>
        <p:spPr>
          <a:xfrm>
            <a:off x="6735499" y="719210"/>
            <a:ext cx="4759075"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3D Imaging of a 10m ‘Building’</a:t>
            </a:r>
          </a:p>
        </p:txBody>
      </p:sp>
    </p:spTree>
    <p:extLst>
      <p:ext uri="{BB962C8B-B14F-4D97-AF65-F5344CB8AC3E}">
        <p14:creationId xmlns:p14="http://schemas.microsoft.com/office/powerpoint/2010/main" val="208140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BB9373-9838-2141-881C-62DA921174BF}"/>
              </a:ext>
            </a:extLst>
          </p:cNvPr>
          <p:cNvSpPr>
            <a:spLocks noGrp="1"/>
          </p:cNvSpPr>
          <p:nvPr>
            <p:ph type="sldNum" sz="quarter" idx="4"/>
          </p:nvPr>
        </p:nvSpPr>
        <p:spPr/>
        <p:txBody>
          <a:bodyPr/>
          <a:lstStyle/>
          <a:p>
            <a:fld id="{3483D161-6832-4836-BB21-4769AFB6704F}" type="slidenum">
              <a:rPr lang="en-US" smtClean="0"/>
              <a:pPr/>
              <a:t>16</a:t>
            </a:fld>
            <a:endParaRPr lang="en-US"/>
          </a:p>
        </p:txBody>
      </p:sp>
      <p:sp>
        <p:nvSpPr>
          <p:cNvPr id="6" name="TextBox 5">
            <a:extLst>
              <a:ext uri="{FF2B5EF4-FFF2-40B4-BE49-F238E27FC236}">
                <a16:creationId xmlns:a16="http://schemas.microsoft.com/office/drawing/2014/main" id="{B5F91D87-B1CA-9C43-A777-78753AFF0BF6}"/>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Microwave Holography</a:t>
            </a:r>
          </a:p>
        </p:txBody>
      </p:sp>
      <p:pic>
        <p:nvPicPr>
          <p:cNvPr id="7" name="Picture 6" descr="Text&#10;&#10;Description automatically generated">
            <a:extLst>
              <a:ext uri="{FF2B5EF4-FFF2-40B4-BE49-F238E27FC236}">
                <a16:creationId xmlns:a16="http://schemas.microsoft.com/office/drawing/2014/main" id="{A4D9D734-C419-1845-A2F6-425228B65A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8074" y="1398204"/>
            <a:ext cx="1900617" cy="3065079"/>
          </a:xfrm>
          <a:prstGeom prst="rect">
            <a:avLst/>
          </a:prstGeom>
        </p:spPr>
      </p:pic>
      <p:pic>
        <p:nvPicPr>
          <p:cNvPr id="9" name="Picture 8" descr="Chart, surface chart&#10;&#10;Description automatically generated">
            <a:extLst>
              <a:ext uri="{FF2B5EF4-FFF2-40B4-BE49-F238E27FC236}">
                <a16:creationId xmlns:a16="http://schemas.microsoft.com/office/drawing/2014/main" id="{05865356-CE11-594E-BE72-AD3FD6E191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0475" y="1556543"/>
            <a:ext cx="4627728" cy="2707070"/>
          </a:xfrm>
          <a:prstGeom prst="rect">
            <a:avLst/>
          </a:prstGeom>
        </p:spPr>
      </p:pic>
      <p:pic>
        <p:nvPicPr>
          <p:cNvPr id="13" name="Picture 12" descr="Diagram&#10;&#10;Description automatically generated">
            <a:extLst>
              <a:ext uri="{FF2B5EF4-FFF2-40B4-BE49-F238E27FC236}">
                <a16:creationId xmlns:a16="http://schemas.microsoft.com/office/drawing/2014/main" id="{0D1A5B5C-5A76-E843-B765-F0CA7FC702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807" y="1216243"/>
            <a:ext cx="4641573" cy="2967492"/>
          </a:xfrm>
          <a:prstGeom prst="rect">
            <a:avLst/>
          </a:prstGeom>
        </p:spPr>
      </p:pic>
      <p:pic>
        <p:nvPicPr>
          <p:cNvPr id="3" name="Picture 2" descr="Science Electromagnetic Spectrum diagram 2687234 Vector Art at Vecteezy">
            <a:extLst>
              <a:ext uri="{FF2B5EF4-FFF2-40B4-BE49-F238E27FC236}">
                <a16:creationId xmlns:a16="http://schemas.microsoft.com/office/drawing/2014/main" id="{64B2C5F4-0194-199D-03EB-5EE76C0873C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29065" y="4864338"/>
            <a:ext cx="11343603" cy="6067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ience Electromagnetic Spectrum diagram 2687234 Vector Art at Vecteezy">
            <a:extLst>
              <a:ext uri="{FF2B5EF4-FFF2-40B4-BE49-F238E27FC236}">
                <a16:creationId xmlns:a16="http://schemas.microsoft.com/office/drawing/2014/main" id="{77BDEFAA-714D-1A4A-3D52-9976960A5FA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218"/>
          <a:stretch/>
        </p:blipFill>
        <p:spPr bwMode="auto">
          <a:xfrm>
            <a:off x="370033" y="5511628"/>
            <a:ext cx="11260064" cy="409273"/>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972A518E-76F2-A6FA-F6F6-6864AB99401D}"/>
              </a:ext>
            </a:extLst>
          </p:cNvPr>
          <p:cNvSpPr/>
          <p:nvPr/>
        </p:nvSpPr>
        <p:spPr>
          <a:xfrm rot="5400000">
            <a:off x="5760870" y="-1134290"/>
            <a:ext cx="559558" cy="11341233"/>
          </a:xfrm>
          <a:prstGeom prst="rightBrace">
            <a:avLst>
              <a:gd name="adj1" fmla="val 8333"/>
              <a:gd name="adj2" fmla="val 68481"/>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Rounded Corners 2">
            <a:extLst>
              <a:ext uri="{FF2B5EF4-FFF2-40B4-BE49-F238E27FC236}">
                <a16:creationId xmlns:a16="http://schemas.microsoft.com/office/drawing/2014/main" id="{D9DE6D5E-08BF-FF46-BE12-FEF60C61B935}"/>
              </a:ext>
            </a:extLst>
          </p:cNvPr>
          <p:cNvSpPr/>
          <p:nvPr/>
        </p:nvSpPr>
        <p:spPr>
          <a:xfrm>
            <a:off x="1703863" y="722117"/>
            <a:ext cx="3130476"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Through-wall Imaging</a:t>
            </a:r>
          </a:p>
        </p:txBody>
      </p:sp>
      <p:sp>
        <p:nvSpPr>
          <p:cNvPr id="15" name="Rectangle: Rounded Corners 2">
            <a:extLst>
              <a:ext uri="{FF2B5EF4-FFF2-40B4-BE49-F238E27FC236}">
                <a16:creationId xmlns:a16="http://schemas.microsoft.com/office/drawing/2014/main" id="{CD2AF0F3-10AB-F649-B890-0FA644794CB5}"/>
              </a:ext>
            </a:extLst>
          </p:cNvPr>
          <p:cNvSpPr/>
          <p:nvPr/>
        </p:nvSpPr>
        <p:spPr>
          <a:xfrm>
            <a:off x="7159733" y="596166"/>
            <a:ext cx="4314897" cy="648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Metasurfaces</a:t>
            </a:r>
            <a:r>
              <a:rPr lang="en-US"/>
              <a:t> for Microwave Holographic Images</a:t>
            </a:r>
          </a:p>
        </p:txBody>
      </p:sp>
    </p:spTree>
    <p:extLst>
      <p:ext uri="{BB962C8B-B14F-4D97-AF65-F5344CB8AC3E}">
        <p14:creationId xmlns:p14="http://schemas.microsoft.com/office/powerpoint/2010/main" val="17123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BB9373-9838-2141-881C-62DA921174BF}"/>
              </a:ext>
            </a:extLst>
          </p:cNvPr>
          <p:cNvSpPr>
            <a:spLocks noGrp="1"/>
          </p:cNvSpPr>
          <p:nvPr>
            <p:ph type="sldNum" sz="quarter" idx="4"/>
          </p:nvPr>
        </p:nvSpPr>
        <p:spPr/>
        <p:txBody>
          <a:bodyPr/>
          <a:lstStyle/>
          <a:p>
            <a:fld id="{3483D161-6832-4836-BB21-4769AFB6704F}" type="slidenum">
              <a:rPr lang="en-US" smtClean="0"/>
              <a:pPr/>
              <a:t>17</a:t>
            </a:fld>
            <a:endParaRPr lang="en-US"/>
          </a:p>
        </p:txBody>
      </p:sp>
      <p:sp>
        <p:nvSpPr>
          <p:cNvPr id="6" name="TextBox 5">
            <a:extLst>
              <a:ext uri="{FF2B5EF4-FFF2-40B4-BE49-F238E27FC236}">
                <a16:creationId xmlns:a16="http://schemas.microsoft.com/office/drawing/2014/main" id="{014C311E-6497-6145-8F79-633D8E7532F7}"/>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Infrared Holography</a:t>
            </a:r>
          </a:p>
        </p:txBody>
      </p:sp>
      <p:pic>
        <p:nvPicPr>
          <p:cNvPr id="7" name="Picture 6">
            <a:extLst>
              <a:ext uri="{FF2B5EF4-FFF2-40B4-BE49-F238E27FC236}">
                <a16:creationId xmlns:a16="http://schemas.microsoft.com/office/drawing/2014/main" id="{12D7B749-FE37-A548-9AE0-62D5C4C1CF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5694" y="1949131"/>
            <a:ext cx="3907050" cy="2141364"/>
          </a:xfrm>
          <a:prstGeom prst="rect">
            <a:avLst/>
          </a:prstGeom>
        </p:spPr>
      </p:pic>
      <p:pic>
        <p:nvPicPr>
          <p:cNvPr id="9" name="Picture 8" descr="A picture containing text, clock&#10;&#10;Description automatically generated">
            <a:extLst>
              <a:ext uri="{FF2B5EF4-FFF2-40B4-BE49-F238E27FC236}">
                <a16:creationId xmlns:a16="http://schemas.microsoft.com/office/drawing/2014/main" id="{F9635F86-8FDC-8647-B4AF-F005E49CA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8346" y="949574"/>
            <a:ext cx="1997122" cy="1070188"/>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BAF77C84-73AC-3A4D-B8FB-7EF5E7F716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8695" y="1983305"/>
            <a:ext cx="2076424" cy="2358745"/>
          </a:xfrm>
          <a:prstGeom prst="rect">
            <a:avLst/>
          </a:prstGeom>
        </p:spPr>
      </p:pic>
      <p:pic>
        <p:nvPicPr>
          <p:cNvPr id="13" name="Picture 12" descr="Diagram, engineering drawing&#10;&#10;Description automatically generated">
            <a:extLst>
              <a:ext uri="{FF2B5EF4-FFF2-40B4-BE49-F238E27FC236}">
                <a16:creationId xmlns:a16="http://schemas.microsoft.com/office/drawing/2014/main" id="{319D3094-3E9A-2F48-BB95-EB634537CC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54137" y="1326902"/>
            <a:ext cx="4073383" cy="3103163"/>
          </a:xfrm>
          <a:prstGeom prst="rect">
            <a:avLst/>
          </a:prstGeom>
        </p:spPr>
      </p:pic>
      <p:pic>
        <p:nvPicPr>
          <p:cNvPr id="3" name="Picture 2" descr="Science Electromagnetic Spectrum diagram 2687234 Vector Art at Vecteezy">
            <a:extLst>
              <a:ext uri="{FF2B5EF4-FFF2-40B4-BE49-F238E27FC236}">
                <a16:creationId xmlns:a16="http://schemas.microsoft.com/office/drawing/2014/main" id="{A5FEF5D7-F81A-DC81-B41B-844169E449A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29065" y="4864338"/>
            <a:ext cx="11343603" cy="6067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ience Electromagnetic Spectrum diagram 2687234 Vector Art at Vecteezy">
            <a:extLst>
              <a:ext uri="{FF2B5EF4-FFF2-40B4-BE49-F238E27FC236}">
                <a16:creationId xmlns:a16="http://schemas.microsoft.com/office/drawing/2014/main" id="{1A723D84-8E43-283D-6789-05A203C17749}"/>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218"/>
          <a:stretch/>
        </p:blipFill>
        <p:spPr bwMode="auto">
          <a:xfrm>
            <a:off x="370033" y="5511628"/>
            <a:ext cx="11260064" cy="409273"/>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D707B8E5-CFFF-A5BC-D2F5-B49372AF49F7}"/>
              </a:ext>
            </a:extLst>
          </p:cNvPr>
          <p:cNvSpPr/>
          <p:nvPr/>
        </p:nvSpPr>
        <p:spPr>
          <a:xfrm rot="5400000">
            <a:off x="5760870" y="-1134290"/>
            <a:ext cx="559558" cy="11341233"/>
          </a:xfrm>
          <a:prstGeom prst="rightBrace">
            <a:avLst>
              <a:gd name="adj1" fmla="val 8333"/>
              <a:gd name="adj2" fmla="val 59185"/>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Rounded Corners 2">
            <a:extLst>
              <a:ext uri="{FF2B5EF4-FFF2-40B4-BE49-F238E27FC236}">
                <a16:creationId xmlns:a16="http://schemas.microsoft.com/office/drawing/2014/main" id="{F3EBEE71-C1EB-184B-ABE9-78AFC332BC5D}"/>
              </a:ext>
            </a:extLst>
          </p:cNvPr>
          <p:cNvSpPr/>
          <p:nvPr/>
        </p:nvSpPr>
        <p:spPr>
          <a:xfrm>
            <a:off x="329065" y="1149746"/>
            <a:ext cx="3953679"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Thermographic vs Holographic</a:t>
            </a:r>
          </a:p>
        </p:txBody>
      </p:sp>
      <p:sp>
        <p:nvSpPr>
          <p:cNvPr id="16" name="Rectangle: Rounded Corners 2">
            <a:extLst>
              <a:ext uri="{FF2B5EF4-FFF2-40B4-BE49-F238E27FC236}">
                <a16:creationId xmlns:a16="http://schemas.microsoft.com/office/drawing/2014/main" id="{601B0DFA-BB72-E14A-B4BB-74FCA5D42FF4}"/>
              </a:ext>
            </a:extLst>
          </p:cNvPr>
          <p:cNvSpPr/>
          <p:nvPr/>
        </p:nvSpPr>
        <p:spPr>
          <a:xfrm>
            <a:off x="4524732" y="267323"/>
            <a:ext cx="288435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Non-destructive Material Identification</a:t>
            </a:r>
          </a:p>
        </p:txBody>
      </p:sp>
      <p:sp>
        <p:nvSpPr>
          <p:cNvPr id="17" name="Rectangle: Rounded Corners 2">
            <a:extLst>
              <a:ext uri="{FF2B5EF4-FFF2-40B4-BE49-F238E27FC236}">
                <a16:creationId xmlns:a16="http://schemas.microsoft.com/office/drawing/2014/main" id="{1A44FD92-3BBD-EA48-89E3-F023D2405E8C}"/>
              </a:ext>
            </a:extLst>
          </p:cNvPr>
          <p:cNvSpPr/>
          <p:nvPr/>
        </p:nvSpPr>
        <p:spPr>
          <a:xfrm>
            <a:off x="7700106" y="583043"/>
            <a:ext cx="3581444" cy="69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Surface Characterization of Space Reflectors</a:t>
            </a:r>
          </a:p>
        </p:txBody>
      </p:sp>
    </p:spTree>
    <p:extLst>
      <p:ext uri="{BB962C8B-B14F-4D97-AF65-F5344CB8AC3E}">
        <p14:creationId xmlns:p14="http://schemas.microsoft.com/office/powerpoint/2010/main" val="303954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BB9373-9838-2141-881C-62DA921174BF}"/>
              </a:ext>
            </a:extLst>
          </p:cNvPr>
          <p:cNvSpPr>
            <a:spLocks noGrp="1"/>
          </p:cNvSpPr>
          <p:nvPr>
            <p:ph type="sldNum" sz="quarter" idx="4"/>
          </p:nvPr>
        </p:nvSpPr>
        <p:spPr/>
        <p:txBody>
          <a:bodyPr/>
          <a:lstStyle/>
          <a:p>
            <a:fld id="{3483D161-6832-4836-BB21-4769AFB6704F}" type="slidenum">
              <a:rPr lang="en-US" smtClean="0"/>
              <a:pPr/>
              <a:t>18</a:t>
            </a:fld>
            <a:endParaRPr lang="en-US"/>
          </a:p>
        </p:txBody>
      </p:sp>
      <p:sp>
        <p:nvSpPr>
          <p:cNvPr id="6" name="TextBox 5">
            <a:extLst>
              <a:ext uri="{FF2B5EF4-FFF2-40B4-BE49-F238E27FC236}">
                <a16:creationId xmlns:a16="http://schemas.microsoft.com/office/drawing/2014/main" id="{759CB5A1-5E36-2845-8A77-FC7F62E4100A}"/>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Visible Holography</a:t>
            </a:r>
          </a:p>
        </p:txBody>
      </p:sp>
      <p:pic>
        <p:nvPicPr>
          <p:cNvPr id="7" name="Picture 6" descr="A picture containing text, colorful, several&#10;&#10;Description automatically generated">
            <a:extLst>
              <a:ext uri="{FF2B5EF4-FFF2-40B4-BE49-F238E27FC236}">
                <a16:creationId xmlns:a16="http://schemas.microsoft.com/office/drawing/2014/main" id="{BEA104B2-253D-0B42-96E1-09334F0493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304" y="1701899"/>
            <a:ext cx="3748412" cy="2226406"/>
          </a:xfrm>
          <a:prstGeom prst="rect">
            <a:avLst/>
          </a:prstGeom>
        </p:spPr>
      </p:pic>
      <p:pic>
        <p:nvPicPr>
          <p:cNvPr id="11266" name="Picture 2" descr="figure 3">
            <a:extLst>
              <a:ext uri="{FF2B5EF4-FFF2-40B4-BE49-F238E27FC236}">
                <a16:creationId xmlns:a16="http://schemas.microsoft.com/office/drawing/2014/main" id="{B10E59C8-9B29-7A49-ABF8-AB6E15E2356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65889" y="875914"/>
            <a:ext cx="2968194" cy="346182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gure: Fig. 10">
            <a:extLst>
              <a:ext uri="{FF2B5EF4-FFF2-40B4-BE49-F238E27FC236}">
                <a16:creationId xmlns:a16="http://schemas.microsoft.com/office/drawing/2014/main" id="{52DBD70B-9C3F-B94A-923C-D82933E4EC4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67407" y="1025366"/>
            <a:ext cx="4741760" cy="3214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ience Electromagnetic Spectrum diagram 2687234 Vector Art at Vecteezy">
            <a:extLst>
              <a:ext uri="{FF2B5EF4-FFF2-40B4-BE49-F238E27FC236}">
                <a16:creationId xmlns:a16="http://schemas.microsoft.com/office/drawing/2014/main" id="{64CA018B-C2AA-D9FC-224B-577B4653DCB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29065" y="4864338"/>
            <a:ext cx="11343603" cy="6067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ience Electromagnetic Spectrum diagram 2687234 Vector Art at Vecteezy">
            <a:extLst>
              <a:ext uri="{FF2B5EF4-FFF2-40B4-BE49-F238E27FC236}">
                <a16:creationId xmlns:a16="http://schemas.microsoft.com/office/drawing/2014/main" id="{934484C5-F49F-5E65-DF05-868F0FD3126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218"/>
          <a:stretch/>
        </p:blipFill>
        <p:spPr bwMode="auto">
          <a:xfrm>
            <a:off x="370033" y="5511628"/>
            <a:ext cx="11260064" cy="409273"/>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Brace 9">
            <a:extLst>
              <a:ext uri="{FF2B5EF4-FFF2-40B4-BE49-F238E27FC236}">
                <a16:creationId xmlns:a16="http://schemas.microsoft.com/office/drawing/2014/main" id="{4C2EFCA5-EB66-F343-96CB-3FD2AC7467EB}"/>
              </a:ext>
            </a:extLst>
          </p:cNvPr>
          <p:cNvSpPr/>
          <p:nvPr/>
        </p:nvSpPr>
        <p:spPr>
          <a:xfrm rot="5400000">
            <a:off x="5760870" y="-1134290"/>
            <a:ext cx="559558" cy="11341233"/>
          </a:xfrm>
          <a:prstGeom prst="rightBrace">
            <a:avLst>
              <a:gd name="adj1" fmla="val 8333"/>
              <a:gd name="adj2" fmla="val 53874"/>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Rounded Corners 2">
            <a:extLst>
              <a:ext uri="{FF2B5EF4-FFF2-40B4-BE49-F238E27FC236}">
                <a16:creationId xmlns:a16="http://schemas.microsoft.com/office/drawing/2014/main" id="{9257DE70-9548-984C-B252-FFCF0328B100}"/>
              </a:ext>
            </a:extLst>
          </p:cNvPr>
          <p:cNvSpPr/>
          <p:nvPr/>
        </p:nvSpPr>
        <p:spPr>
          <a:xfrm>
            <a:off x="120034" y="1061741"/>
            <a:ext cx="3658951"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Natural </a:t>
            </a:r>
            <a:r>
              <a:rPr lang="en-US" err="1"/>
              <a:t>DoF</a:t>
            </a:r>
            <a:r>
              <a:rPr lang="en-US"/>
              <a:t> Encoding</a:t>
            </a:r>
          </a:p>
        </p:txBody>
      </p:sp>
      <p:sp>
        <p:nvSpPr>
          <p:cNvPr id="13" name="Rectangle: Rounded Corners 2">
            <a:extLst>
              <a:ext uri="{FF2B5EF4-FFF2-40B4-BE49-F238E27FC236}">
                <a16:creationId xmlns:a16="http://schemas.microsoft.com/office/drawing/2014/main" id="{09C8869A-D454-FA4D-AA53-CC49DFF5AE54}"/>
              </a:ext>
            </a:extLst>
          </p:cNvPr>
          <p:cNvSpPr/>
          <p:nvPr/>
        </p:nvSpPr>
        <p:spPr>
          <a:xfrm>
            <a:off x="3778985" y="173903"/>
            <a:ext cx="3658951"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Photorealistic Images</a:t>
            </a:r>
          </a:p>
        </p:txBody>
      </p:sp>
      <p:sp>
        <p:nvSpPr>
          <p:cNvPr id="14" name="Rectangle: Rounded Corners 2">
            <a:extLst>
              <a:ext uri="{FF2B5EF4-FFF2-40B4-BE49-F238E27FC236}">
                <a16:creationId xmlns:a16="http://schemas.microsoft.com/office/drawing/2014/main" id="{6F7EF3EE-F2C8-5749-BA62-061F2C171A63}"/>
              </a:ext>
            </a:extLst>
          </p:cNvPr>
          <p:cNvSpPr/>
          <p:nvPr/>
        </p:nvSpPr>
        <p:spPr>
          <a:xfrm>
            <a:off x="7897052" y="502145"/>
            <a:ext cx="3658951"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3D Point Cloud Reconstructions</a:t>
            </a:r>
          </a:p>
        </p:txBody>
      </p:sp>
    </p:spTree>
    <p:extLst>
      <p:ext uri="{BB962C8B-B14F-4D97-AF65-F5344CB8AC3E}">
        <p14:creationId xmlns:p14="http://schemas.microsoft.com/office/powerpoint/2010/main" val="28012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BB9373-9838-2141-881C-62DA921174BF}"/>
              </a:ext>
            </a:extLst>
          </p:cNvPr>
          <p:cNvSpPr>
            <a:spLocks noGrp="1"/>
          </p:cNvSpPr>
          <p:nvPr>
            <p:ph type="sldNum" sz="quarter" idx="4"/>
          </p:nvPr>
        </p:nvSpPr>
        <p:spPr/>
        <p:txBody>
          <a:bodyPr/>
          <a:lstStyle/>
          <a:p>
            <a:fld id="{3483D161-6832-4836-BB21-4769AFB6704F}" type="slidenum">
              <a:rPr lang="en-US" smtClean="0"/>
              <a:pPr/>
              <a:t>19</a:t>
            </a:fld>
            <a:endParaRPr lang="en-US"/>
          </a:p>
        </p:txBody>
      </p:sp>
      <p:sp>
        <p:nvSpPr>
          <p:cNvPr id="6" name="TextBox 5">
            <a:extLst>
              <a:ext uri="{FF2B5EF4-FFF2-40B4-BE49-F238E27FC236}">
                <a16:creationId xmlns:a16="http://schemas.microsoft.com/office/drawing/2014/main" id="{8B9E0694-D38F-0B42-80AB-C8DD0C42A1A9}"/>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Ultraviolet Holography</a:t>
            </a:r>
          </a:p>
        </p:txBody>
      </p:sp>
      <p:pic>
        <p:nvPicPr>
          <p:cNvPr id="7" name="Picture 6">
            <a:extLst>
              <a:ext uri="{FF2B5EF4-FFF2-40B4-BE49-F238E27FC236}">
                <a16:creationId xmlns:a16="http://schemas.microsoft.com/office/drawing/2014/main" id="{60808F51-9090-774B-B79F-5C38AC71EB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9156" y="1824695"/>
            <a:ext cx="2807620" cy="2429671"/>
          </a:xfrm>
          <a:prstGeom prst="rect">
            <a:avLst/>
          </a:prstGeom>
        </p:spPr>
      </p:pic>
      <p:pic>
        <p:nvPicPr>
          <p:cNvPr id="11" name="Picture 10">
            <a:extLst>
              <a:ext uri="{FF2B5EF4-FFF2-40B4-BE49-F238E27FC236}">
                <a16:creationId xmlns:a16="http://schemas.microsoft.com/office/drawing/2014/main" id="{C73C5F7D-CED7-AA45-A869-FBF5A32CF2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0108" y="1915595"/>
            <a:ext cx="4110455" cy="437187"/>
          </a:xfrm>
          <a:prstGeom prst="rect">
            <a:avLst/>
          </a:prstGeom>
        </p:spPr>
      </p:pic>
      <p:pic>
        <p:nvPicPr>
          <p:cNvPr id="13" name="Picture 12" descr="Text&#10;&#10;Description automatically generated">
            <a:extLst>
              <a:ext uri="{FF2B5EF4-FFF2-40B4-BE49-F238E27FC236}">
                <a16:creationId xmlns:a16="http://schemas.microsoft.com/office/drawing/2014/main" id="{3CB3E011-FDAD-CF43-8336-2776E86F80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0109" y="2754606"/>
            <a:ext cx="4110456" cy="1386963"/>
          </a:xfrm>
          <a:prstGeom prst="rect">
            <a:avLst/>
          </a:prstGeom>
        </p:spPr>
      </p:pic>
      <p:pic>
        <p:nvPicPr>
          <p:cNvPr id="15" name="Picture 14" descr="Diagram&#10;&#10;Description automatically generated">
            <a:extLst>
              <a:ext uri="{FF2B5EF4-FFF2-40B4-BE49-F238E27FC236}">
                <a16:creationId xmlns:a16="http://schemas.microsoft.com/office/drawing/2014/main" id="{E0CCE0F2-9349-DE47-A1FF-4993653DC8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66776" y="1854410"/>
            <a:ext cx="4760537" cy="2197171"/>
          </a:xfrm>
          <a:prstGeom prst="rect">
            <a:avLst/>
          </a:prstGeom>
        </p:spPr>
      </p:pic>
      <p:pic>
        <p:nvPicPr>
          <p:cNvPr id="3" name="Picture 2" descr="Science Electromagnetic Spectrum diagram 2687234 Vector Art at Vecteezy">
            <a:extLst>
              <a:ext uri="{FF2B5EF4-FFF2-40B4-BE49-F238E27FC236}">
                <a16:creationId xmlns:a16="http://schemas.microsoft.com/office/drawing/2014/main" id="{472D8C27-A26F-74DF-A367-3696D052C19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29065" y="4864338"/>
            <a:ext cx="11343603" cy="6067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ience Electromagnetic Spectrum diagram 2687234 Vector Art at Vecteezy">
            <a:extLst>
              <a:ext uri="{FF2B5EF4-FFF2-40B4-BE49-F238E27FC236}">
                <a16:creationId xmlns:a16="http://schemas.microsoft.com/office/drawing/2014/main" id="{3CBCDF62-2570-4C7C-639B-5B32E0D0F426}"/>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218"/>
          <a:stretch/>
        </p:blipFill>
        <p:spPr bwMode="auto">
          <a:xfrm>
            <a:off x="370033" y="5511628"/>
            <a:ext cx="11260064" cy="409273"/>
          </a:xfrm>
          <a:prstGeom prst="rect">
            <a:avLst/>
          </a:prstGeom>
          <a:noFill/>
          <a:extLst>
            <a:ext uri="{909E8E84-426E-40DD-AFC4-6F175D3DCCD1}">
              <a14:hiddenFill xmlns:a14="http://schemas.microsoft.com/office/drawing/2010/main">
                <a:solidFill>
                  <a:srgbClr val="FFFFFF"/>
                </a:solidFill>
              </a14:hiddenFill>
            </a:ext>
          </a:extLst>
        </p:spPr>
      </p:pic>
      <p:sp>
        <p:nvSpPr>
          <p:cNvPr id="9" name="Right Brace 8">
            <a:extLst>
              <a:ext uri="{FF2B5EF4-FFF2-40B4-BE49-F238E27FC236}">
                <a16:creationId xmlns:a16="http://schemas.microsoft.com/office/drawing/2014/main" id="{3F663FC8-7B5F-7C44-8538-06F047DAD7B5}"/>
              </a:ext>
            </a:extLst>
          </p:cNvPr>
          <p:cNvSpPr/>
          <p:nvPr/>
        </p:nvSpPr>
        <p:spPr>
          <a:xfrm rot="5400000">
            <a:off x="5760870" y="-1134290"/>
            <a:ext cx="559558" cy="11341233"/>
          </a:xfrm>
          <a:prstGeom prst="rightBrace">
            <a:avLst>
              <a:gd name="adj1" fmla="val 8333"/>
              <a:gd name="adj2" fmla="val 48277"/>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Rounded Corners 2">
            <a:extLst>
              <a:ext uri="{FF2B5EF4-FFF2-40B4-BE49-F238E27FC236}">
                <a16:creationId xmlns:a16="http://schemas.microsoft.com/office/drawing/2014/main" id="{62DF768E-5463-9443-ADC0-283497172042}"/>
              </a:ext>
            </a:extLst>
          </p:cNvPr>
          <p:cNvSpPr/>
          <p:nvPr/>
        </p:nvSpPr>
        <p:spPr>
          <a:xfrm>
            <a:off x="120035" y="1061741"/>
            <a:ext cx="2846742"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Holographic Lithography</a:t>
            </a:r>
          </a:p>
        </p:txBody>
      </p:sp>
      <p:sp>
        <p:nvSpPr>
          <p:cNvPr id="16" name="Rectangle: Rounded Corners 2">
            <a:extLst>
              <a:ext uri="{FF2B5EF4-FFF2-40B4-BE49-F238E27FC236}">
                <a16:creationId xmlns:a16="http://schemas.microsoft.com/office/drawing/2014/main" id="{014F432E-5727-8448-8262-AC3C9C7A1038}"/>
              </a:ext>
            </a:extLst>
          </p:cNvPr>
          <p:cNvSpPr/>
          <p:nvPr/>
        </p:nvSpPr>
        <p:spPr>
          <a:xfrm>
            <a:off x="3719007" y="1068488"/>
            <a:ext cx="3256073"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Carbon Nano-tube Imaging</a:t>
            </a:r>
          </a:p>
        </p:txBody>
      </p:sp>
      <p:sp>
        <p:nvSpPr>
          <p:cNvPr id="17" name="Rectangle: Rounded Corners 2">
            <a:extLst>
              <a:ext uri="{FF2B5EF4-FFF2-40B4-BE49-F238E27FC236}">
                <a16:creationId xmlns:a16="http://schemas.microsoft.com/office/drawing/2014/main" id="{3B222893-825B-9149-982A-8C900CE3DD08}"/>
              </a:ext>
            </a:extLst>
          </p:cNvPr>
          <p:cNvSpPr/>
          <p:nvPr/>
        </p:nvSpPr>
        <p:spPr>
          <a:xfrm>
            <a:off x="8105794" y="1064545"/>
            <a:ext cx="3256073"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Dynamic Surface Characterization</a:t>
            </a:r>
          </a:p>
        </p:txBody>
      </p:sp>
    </p:spTree>
    <p:extLst>
      <p:ext uri="{BB962C8B-B14F-4D97-AF65-F5344CB8AC3E}">
        <p14:creationId xmlns:p14="http://schemas.microsoft.com/office/powerpoint/2010/main" val="280044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3">
            <a:extLst>
              <a:ext uri="{FF2B5EF4-FFF2-40B4-BE49-F238E27FC236}">
                <a16:creationId xmlns:a16="http://schemas.microsoft.com/office/drawing/2014/main" id="{E0FD9C8E-30E7-9D43-8F36-82525C5E30A3}"/>
              </a:ext>
            </a:extLst>
          </p:cNvPr>
          <p:cNvSpPr/>
          <p:nvPr/>
        </p:nvSpPr>
        <p:spPr>
          <a:xfrm>
            <a:off x="5523766" y="429316"/>
            <a:ext cx="6561147" cy="5386421"/>
          </a:xfrm>
          <a:prstGeom prst="roundRect">
            <a:avLst/>
          </a:prstGeom>
          <a:solidFill>
            <a:schemeClr val="accent5">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Times New Roman"/>
              <a:cs typeface="Times New Roman"/>
            </a:endParaRPr>
          </a:p>
        </p:txBody>
      </p:sp>
      <p:pic>
        <p:nvPicPr>
          <p:cNvPr id="11" name="Picture 10" descr="A car driving under a sign&#10;&#10;Description automatically generated with low confidence">
            <a:extLst>
              <a:ext uri="{FF2B5EF4-FFF2-40B4-BE49-F238E27FC236}">
                <a16:creationId xmlns:a16="http://schemas.microsoft.com/office/drawing/2014/main" id="{850D1736-4C4A-4549-B841-CB00C223062D}"/>
              </a:ext>
            </a:extLst>
          </p:cNvPr>
          <p:cNvPicPr>
            <a:picLocks noChangeAspect="1"/>
          </p:cNvPicPr>
          <p:nvPr/>
        </p:nvPicPr>
        <p:blipFill>
          <a:blip r:embed="rId2"/>
          <a:stretch>
            <a:fillRect/>
          </a:stretch>
        </p:blipFill>
        <p:spPr>
          <a:xfrm>
            <a:off x="403481" y="1141442"/>
            <a:ext cx="4813978" cy="4575116"/>
          </a:xfrm>
          <a:prstGeom prst="rect">
            <a:avLst/>
          </a:prstGeom>
        </p:spPr>
      </p:pic>
      <p:sp>
        <p:nvSpPr>
          <p:cNvPr id="15" name="TextBox 14">
            <a:extLst>
              <a:ext uri="{FF2B5EF4-FFF2-40B4-BE49-F238E27FC236}">
                <a16:creationId xmlns:a16="http://schemas.microsoft.com/office/drawing/2014/main" id="{BBE32A89-1764-8E44-8A3A-14B591A0214F}"/>
              </a:ext>
            </a:extLst>
          </p:cNvPr>
          <p:cNvSpPr txBox="1"/>
          <p:nvPr/>
        </p:nvSpPr>
        <p:spPr>
          <a:xfrm>
            <a:off x="0" y="0"/>
            <a:ext cx="3199411" cy="523220"/>
          </a:xfrm>
          <a:prstGeom prst="rect">
            <a:avLst/>
          </a:prstGeom>
          <a:noFill/>
        </p:spPr>
        <p:txBody>
          <a:bodyPr wrap="square" lIns="91440" tIns="45720" rIns="91440" bIns="45720" rtlCol="0" anchor="t">
            <a:spAutoFit/>
          </a:bodyPr>
          <a:lstStyle/>
          <a:p>
            <a:r>
              <a:rPr lang="en-US" sz="2800" b="1">
                <a:latin typeface="Times New Roman"/>
                <a:cs typeface="Times"/>
              </a:rPr>
              <a:t>Today’s Seminar</a:t>
            </a:r>
            <a:endParaRPr lang="en-US" sz="2800" b="1">
              <a:latin typeface="Times New Roman"/>
              <a:cs typeface="Times New Roman"/>
            </a:endParaRPr>
          </a:p>
        </p:txBody>
      </p:sp>
      <p:sp>
        <p:nvSpPr>
          <p:cNvPr id="4" name="Rectangle: Rounded Corners 3">
            <a:extLst>
              <a:ext uri="{FF2B5EF4-FFF2-40B4-BE49-F238E27FC236}">
                <a16:creationId xmlns:a16="http://schemas.microsoft.com/office/drawing/2014/main" id="{F21BFB54-D4BE-9A0D-C831-9C9BA6926964}"/>
              </a:ext>
            </a:extLst>
          </p:cNvPr>
          <p:cNvSpPr/>
          <p:nvPr/>
        </p:nvSpPr>
        <p:spPr>
          <a:xfrm>
            <a:off x="5903821" y="988865"/>
            <a:ext cx="5801031" cy="4639745"/>
          </a:xfrm>
          <a:prstGeom prst="roundRect">
            <a:avLst/>
          </a:prstGeom>
          <a:solidFill>
            <a:schemeClr val="accent6">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Times New Roman"/>
              <a:cs typeface="Times New Roman"/>
            </a:endParaRPr>
          </a:p>
        </p:txBody>
      </p:sp>
      <p:sp>
        <p:nvSpPr>
          <p:cNvPr id="2" name="Rectangle: Rounded Corners 1">
            <a:extLst>
              <a:ext uri="{FF2B5EF4-FFF2-40B4-BE49-F238E27FC236}">
                <a16:creationId xmlns:a16="http://schemas.microsoft.com/office/drawing/2014/main" id="{A8383FBF-0190-3684-862A-C5212826C496}"/>
              </a:ext>
            </a:extLst>
          </p:cNvPr>
          <p:cNvSpPr/>
          <p:nvPr/>
        </p:nvSpPr>
        <p:spPr>
          <a:xfrm>
            <a:off x="6096000" y="1719448"/>
            <a:ext cx="5417631" cy="483220"/>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New Roman"/>
                <a:ea typeface="+mn-lt"/>
                <a:cs typeface="+mn-lt"/>
              </a:rPr>
              <a:t>Introduction to a huge field of research</a:t>
            </a:r>
            <a:endParaRPr lang="en-US" b="1">
              <a:latin typeface="Times New Roman"/>
              <a:cs typeface="Times New Roman"/>
            </a:endParaRPr>
          </a:p>
        </p:txBody>
      </p:sp>
      <p:sp>
        <p:nvSpPr>
          <p:cNvPr id="7" name="Rectangle: Rounded Corners 6">
            <a:extLst>
              <a:ext uri="{FF2B5EF4-FFF2-40B4-BE49-F238E27FC236}">
                <a16:creationId xmlns:a16="http://schemas.microsoft.com/office/drawing/2014/main" id="{9D74EAF4-EA00-C80F-D845-239011F62DD0}"/>
              </a:ext>
            </a:extLst>
          </p:cNvPr>
          <p:cNvSpPr/>
          <p:nvPr/>
        </p:nvSpPr>
        <p:spPr>
          <a:xfrm>
            <a:off x="6096000" y="2416399"/>
            <a:ext cx="5417631" cy="520390"/>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New Roman"/>
                <a:cs typeface="Arial"/>
              </a:rPr>
              <a:t>Breadth vs Depth</a:t>
            </a:r>
            <a:endParaRPr lang="en-US" b="1">
              <a:latin typeface="Times New Roman"/>
              <a:cs typeface="Times New Roman"/>
            </a:endParaRPr>
          </a:p>
        </p:txBody>
      </p:sp>
      <p:sp>
        <p:nvSpPr>
          <p:cNvPr id="8" name="Rectangle: Rounded Corners 7">
            <a:extLst>
              <a:ext uri="{FF2B5EF4-FFF2-40B4-BE49-F238E27FC236}">
                <a16:creationId xmlns:a16="http://schemas.microsoft.com/office/drawing/2014/main" id="{20409477-875B-0771-A46D-1BF920A7C52E}"/>
              </a:ext>
            </a:extLst>
          </p:cNvPr>
          <p:cNvSpPr/>
          <p:nvPr/>
        </p:nvSpPr>
        <p:spPr>
          <a:xfrm>
            <a:off x="6095999" y="3113350"/>
            <a:ext cx="5417631" cy="520390"/>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latin typeface="Times New Roman"/>
                <a:ea typeface="+mn-lt"/>
                <a:cs typeface="+mn-lt"/>
              </a:rPr>
              <a:t>Physics Problem + Computational and AI problem</a:t>
            </a:r>
          </a:p>
        </p:txBody>
      </p:sp>
      <p:sp>
        <p:nvSpPr>
          <p:cNvPr id="9" name="Rectangle: Rounded Corners 8">
            <a:extLst>
              <a:ext uri="{FF2B5EF4-FFF2-40B4-BE49-F238E27FC236}">
                <a16:creationId xmlns:a16="http://schemas.microsoft.com/office/drawing/2014/main" id="{FC930991-8913-3CD0-09C7-398BA428938D}"/>
              </a:ext>
            </a:extLst>
          </p:cNvPr>
          <p:cNvSpPr/>
          <p:nvPr/>
        </p:nvSpPr>
        <p:spPr>
          <a:xfrm>
            <a:off x="6096000" y="3810300"/>
            <a:ext cx="5417631" cy="520390"/>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latin typeface="Times New Roman"/>
                <a:ea typeface="+mn-lt"/>
                <a:cs typeface="+mn-lt"/>
              </a:rPr>
              <a:t>Provide implementation of forward physics problem</a:t>
            </a:r>
          </a:p>
        </p:txBody>
      </p:sp>
      <p:sp>
        <p:nvSpPr>
          <p:cNvPr id="10" name="Rectangle: Rounded Corners 9">
            <a:extLst>
              <a:ext uri="{FF2B5EF4-FFF2-40B4-BE49-F238E27FC236}">
                <a16:creationId xmlns:a16="http://schemas.microsoft.com/office/drawing/2014/main" id="{E0B70419-A8DE-BE25-2DEC-75DA46CBFDF3}"/>
              </a:ext>
            </a:extLst>
          </p:cNvPr>
          <p:cNvSpPr/>
          <p:nvPr/>
        </p:nvSpPr>
        <p:spPr>
          <a:xfrm>
            <a:off x="6096000" y="4507251"/>
            <a:ext cx="5417631" cy="604024"/>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New Roman"/>
                <a:ea typeface="+mn-lt"/>
                <a:cs typeface="+mn-lt"/>
              </a:rPr>
              <a:t>Incorporating physics directly into the network architecture</a:t>
            </a:r>
            <a:endParaRPr lang="en-US" b="1">
              <a:latin typeface="Times New Roman"/>
              <a:cs typeface="Times New Roman"/>
            </a:endParaRPr>
          </a:p>
        </p:txBody>
      </p:sp>
      <p:sp>
        <p:nvSpPr>
          <p:cNvPr id="13" name="TextBox 12">
            <a:extLst>
              <a:ext uri="{FF2B5EF4-FFF2-40B4-BE49-F238E27FC236}">
                <a16:creationId xmlns:a16="http://schemas.microsoft.com/office/drawing/2014/main" id="{DD1F43C6-8D3C-A736-FFFD-A79ABE843AAA}"/>
              </a:ext>
            </a:extLst>
          </p:cNvPr>
          <p:cNvSpPr txBox="1"/>
          <p:nvPr/>
        </p:nvSpPr>
        <p:spPr>
          <a:xfrm>
            <a:off x="7409069" y="1042263"/>
            <a:ext cx="2790533" cy="523220"/>
          </a:xfrm>
          <a:prstGeom prst="rect">
            <a:avLst/>
          </a:prstGeom>
          <a:noFill/>
        </p:spPr>
        <p:txBody>
          <a:bodyPr wrap="square" lIns="91440" tIns="45720" rIns="91440" bIns="45720" rtlCol="0" anchor="t">
            <a:spAutoFit/>
          </a:bodyPr>
          <a:lstStyle/>
          <a:p>
            <a:pPr algn="ctr"/>
            <a:r>
              <a:rPr lang="en-US" sz="2800" b="1">
                <a:latin typeface="Times New Roman"/>
                <a:cs typeface="Times"/>
              </a:rPr>
              <a:t>Objectives</a:t>
            </a:r>
          </a:p>
        </p:txBody>
      </p:sp>
      <p:sp>
        <p:nvSpPr>
          <p:cNvPr id="14" name="TextBox 13">
            <a:extLst>
              <a:ext uri="{FF2B5EF4-FFF2-40B4-BE49-F238E27FC236}">
                <a16:creationId xmlns:a16="http://schemas.microsoft.com/office/drawing/2014/main" id="{750CA7BA-47DB-6D43-A143-1C8966127E83}"/>
              </a:ext>
            </a:extLst>
          </p:cNvPr>
          <p:cNvSpPr txBox="1"/>
          <p:nvPr/>
        </p:nvSpPr>
        <p:spPr>
          <a:xfrm>
            <a:off x="6754317" y="465415"/>
            <a:ext cx="4100043" cy="523220"/>
          </a:xfrm>
          <a:prstGeom prst="rect">
            <a:avLst/>
          </a:prstGeom>
          <a:noFill/>
        </p:spPr>
        <p:txBody>
          <a:bodyPr wrap="square" lIns="91440" tIns="45720" rIns="91440" bIns="45720" rtlCol="0" anchor="t">
            <a:spAutoFit/>
          </a:bodyPr>
          <a:lstStyle/>
          <a:p>
            <a:pPr algn="ctr"/>
            <a:r>
              <a:rPr lang="en-US" sz="2800" b="1">
                <a:latin typeface="Times New Roman"/>
                <a:cs typeface="Times"/>
              </a:rPr>
              <a:t>Shameless Research Plug</a:t>
            </a:r>
          </a:p>
        </p:txBody>
      </p:sp>
    </p:spTree>
    <p:extLst>
      <p:ext uri="{BB962C8B-B14F-4D97-AF65-F5344CB8AC3E}">
        <p14:creationId xmlns:p14="http://schemas.microsoft.com/office/powerpoint/2010/main" val="27024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2" grpId="0" animBg="1"/>
      <p:bldP spid="7" grpId="0" animBg="1"/>
      <p:bldP spid="8" grpId="0" animBg="1"/>
      <p:bldP spid="9" grpId="0" animBg="1"/>
      <p:bldP spid="10" grpId="0" animBg="1"/>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Diagram&#10;&#10;Description automatically generated">
            <a:extLst>
              <a:ext uri="{FF2B5EF4-FFF2-40B4-BE49-F238E27FC236}">
                <a16:creationId xmlns:a16="http://schemas.microsoft.com/office/drawing/2014/main" id="{E859E720-2FB0-1943-A1E9-B15E629E9D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4476" y="584973"/>
            <a:ext cx="7411177" cy="3791487"/>
          </a:xfrm>
          <a:prstGeom prst="rect">
            <a:avLst/>
          </a:prstGeom>
        </p:spPr>
      </p:pic>
      <p:sp>
        <p:nvSpPr>
          <p:cNvPr id="4" name="Slide Number Placeholder 3">
            <a:extLst>
              <a:ext uri="{FF2B5EF4-FFF2-40B4-BE49-F238E27FC236}">
                <a16:creationId xmlns:a16="http://schemas.microsoft.com/office/drawing/2014/main" id="{5BBB9373-9838-2141-881C-62DA921174BF}"/>
              </a:ext>
            </a:extLst>
          </p:cNvPr>
          <p:cNvSpPr>
            <a:spLocks noGrp="1"/>
          </p:cNvSpPr>
          <p:nvPr>
            <p:ph type="sldNum" sz="quarter" idx="4"/>
          </p:nvPr>
        </p:nvSpPr>
        <p:spPr/>
        <p:txBody>
          <a:bodyPr/>
          <a:lstStyle/>
          <a:p>
            <a:fld id="{3483D161-6832-4836-BB21-4769AFB6704F}" type="slidenum">
              <a:rPr lang="en-US" smtClean="0"/>
              <a:pPr/>
              <a:t>20</a:t>
            </a:fld>
            <a:endParaRPr lang="en-US"/>
          </a:p>
        </p:txBody>
      </p:sp>
      <p:pic>
        <p:nvPicPr>
          <p:cNvPr id="5" name="Picture 4" descr="Science Electromagnetic Spectrum diagram 2687234 Vector Art at Vecteezy">
            <a:extLst>
              <a:ext uri="{FF2B5EF4-FFF2-40B4-BE49-F238E27FC236}">
                <a16:creationId xmlns:a16="http://schemas.microsoft.com/office/drawing/2014/main" id="{B19CB226-340A-DF47-B3B8-3512CBE24C2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29065" y="4864338"/>
            <a:ext cx="11343603" cy="60675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5070BF45-F494-F849-BE53-6B2C0F1E676E}"/>
              </a:ext>
            </a:extLst>
          </p:cNvPr>
          <p:cNvSpPr/>
          <p:nvPr/>
        </p:nvSpPr>
        <p:spPr>
          <a:xfrm rot="5400000">
            <a:off x="5760870" y="-1134290"/>
            <a:ext cx="559558" cy="11341233"/>
          </a:xfrm>
          <a:prstGeom prst="rightBrace">
            <a:avLst>
              <a:gd name="adj1" fmla="val 8333"/>
              <a:gd name="adj2" fmla="val 36041"/>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3A05FE9C-2AE0-AA4C-B86C-17C26C40978A}"/>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X-ray Holography</a:t>
            </a:r>
          </a:p>
        </p:txBody>
      </p:sp>
      <p:pic>
        <p:nvPicPr>
          <p:cNvPr id="10" name="Picture 9" descr="Science Electromagnetic Spectrum diagram 2687234 Vector Art at Vecteezy">
            <a:extLst>
              <a:ext uri="{FF2B5EF4-FFF2-40B4-BE49-F238E27FC236}">
                <a16:creationId xmlns:a16="http://schemas.microsoft.com/office/drawing/2014/main" id="{7F64FA44-79B6-6BE7-7336-E8206D80618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218"/>
          <a:stretch/>
        </p:blipFill>
        <p:spPr bwMode="auto">
          <a:xfrm>
            <a:off x="370033" y="5511628"/>
            <a:ext cx="11260064" cy="4092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C187896-5C20-21DB-82FF-4EF86F43F66A}"/>
              </a:ext>
            </a:extLst>
          </p:cNvPr>
          <p:cNvSpPr/>
          <p:nvPr/>
        </p:nvSpPr>
        <p:spPr>
          <a:xfrm>
            <a:off x="3334790" y="145327"/>
            <a:ext cx="5330547" cy="559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X-Ray Fluorescence Holography (XFH)</a:t>
            </a:r>
            <a:endParaRPr lang="en-US"/>
          </a:p>
        </p:txBody>
      </p:sp>
    </p:spTree>
    <p:extLst>
      <p:ext uri="{BB962C8B-B14F-4D97-AF65-F5344CB8AC3E}">
        <p14:creationId xmlns:p14="http://schemas.microsoft.com/office/powerpoint/2010/main" val="169562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BB9373-9838-2141-881C-62DA921174BF}"/>
              </a:ext>
            </a:extLst>
          </p:cNvPr>
          <p:cNvSpPr>
            <a:spLocks noGrp="1"/>
          </p:cNvSpPr>
          <p:nvPr>
            <p:ph type="sldNum" sz="quarter" idx="4"/>
          </p:nvPr>
        </p:nvSpPr>
        <p:spPr/>
        <p:txBody>
          <a:bodyPr/>
          <a:lstStyle/>
          <a:p>
            <a:fld id="{3483D161-6832-4836-BB21-4769AFB6704F}" type="slidenum">
              <a:rPr lang="en-US" smtClean="0"/>
              <a:pPr/>
              <a:t>21</a:t>
            </a:fld>
            <a:endParaRPr lang="en-US"/>
          </a:p>
        </p:txBody>
      </p:sp>
      <p:pic>
        <p:nvPicPr>
          <p:cNvPr id="5" name="Picture 4" descr="Science Electromagnetic Spectrum diagram 2687234 Vector Art at Vecteezy">
            <a:extLst>
              <a:ext uri="{FF2B5EF4-FFF2-40B4-BE49-F238E27FC236}">
                <a16:creationId xmlns:a16="http://schemas.microsoft.com/office/drawing/2014/main" id="{B19CB226-340A-DF47-B3B8-3512CBE24C2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9065" y="4864338"/>
            <a:ext cx="11343603" cy="60675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5070BF45-F494-F849-BE53-6B2C0F1E676E}"/>
              </a:ext>
            </a:extLst>
          </p:cNvPr>
          <p:cNvSpPr/>
          <p:nvPr/>
        </p:nvSpPr>
        <p:spPr>
          <a:xfrm rot="5400000">
            <a:off x="5760870" y="-1134290"/>
            <a:ext cx="559558" cy="11341233"/>
          </a:xfrm>
          <a:prstGeom prst="rightBrace">
            <a:avLst>
              <a:gd name="adj1" fmla="val 8333"/>
              <a:gd name="adj2" fmla="val 36041"/>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3A05FE9C-2AE0-AA4C-B86C-17C26C40978A}"/>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X-ray Holography</a:t>
            </a:r>
          </a:p>
        </p:txBody>
      </p:sp>
      <p:pic>
        <p:nvPicPr>
          <p:cNvPr id="8" name="Picture 7" descr="Calendar&#10;&#10;Description automatically generated">
            <a:extLst>
              <a:ext uri="{FF2B5EF4-FFF2-40B4-BE49-F238E27FC236}">
                <a16:creationId xmlns:a16="http://schemas.microsoft.com/office/drawing/2014/main" id="{C82A5A12-2F1D-2348-B01E-1D9DC29DEA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99" y="1295847"/>
            <a:ext cx="2995651" cy="2875825"/>
          </a:xfrm>
          <a:prstGeom prst="rect">
            <a:avLst/>
          </a:prstGeom>
        </p:spPr>
      </p:pic>
      <p:pic>
        <p:nvPicPr>
          <p:cNvPr id="14" name="Picture 13" descr="A picture containing text, linedrawing&#10;&#10;Description automatically generated">
            <a:extLst>
              <a:ext uri="{FF2B5EF4-FFF2-40B4-BE49-F238E27FC236}">
                <a16:creationId xmlns:a16="http://schemas.microsoft.com/office/drawing/2014/main" id="{F5481C05-A6B4-BD4B-ABDD-B642F06385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39995" y="1435508"/>
            <a:ext cx="2863680" cy="2110407"/>
          </a:xfrm>
          <a:prstGeom prst="rect">
            <a:avLst/>
          </a:prstGeom>
        </p:spPr>
      </p:pic>
      <p:pic>
        <p:nvPicPr>
          <p:cNvPr id="18" name="Picture 17" descr="Diagram&#10;&#10;Description automatically generated">
            <a:extLst>
              <a:ext uri="{FF2B5EF4-FFF2-40B4-BE49-F238E27FC236}">
                <a16:creationId xmlns:a16="http://schemas.microsoft.com/office/drawing/2014/main" id="{8526D791-59A1-1E4E-A4CC-C94A79110E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28323" y="1439131"/>
            <a:ext cx="5622878" cy="2371735"/>
          </a:xfrm>
          <a:prstGeom prst="rect">
            <a:avLst/>
          </a:prstGeom>
        </p:spPr>
      </p:pic>
      <p:pic>
        <p:nvPicPr>
          <p:cNvPr id="10" name="Picture 9" descr="Science Electromagnetic Spectrum diagram 2687234 Vector Art at Vecteezy">
            <a:extLst>
              <a:ext uri="{FF2B5EF4-FFF2-40B4-BE49-F238E27FC236}">
                <a16:creationId xmlns:a16="http://schemas.microsoft.com/office/drawing/2014/main" id="{7F64FA44-79B6-6BE7-7336-E8206D806184}"/>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r="-218"/>
          <a:stretch/>
        </p:blipFill>
        <p:spPr bwMode="auto">
          <a:xfrm>
            <a:off x="370033" y="5511628"/>
            <a:ext cx="11260064" cy="4092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2">
            <a:extLst>
              <a:ext uri="{FF2B5EF4-FFF2-40B4-BE49-F238E27FC236}">
                <a16:creationId xmlns:a16="http://schemas.microsoft.com/office/drawing/2014/main" id="{C638B997-1531-304F-99B0-9787AFD761FD}"/>
              </a:ext>
            </a:extLst>
          </p:cNvPr>
          <p:cNvSpPr/>
          <p:nvPr/>
        </p:nvSpPr>
        <p:spPr>
          <a:xfrm>
            <a:off x="149853" y="636702"/>
            <a:ext cx="2846742"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Doping Element Localization</a:t>
            </a:r>
          </a:p>
        </p:txBody>
      </p:sp>
      <p:sp>
        <p:nvSpPr>
          <p:cNvPr id="12" name="Rectangle: Rounded Corners 2">
            <a:extLst>
              <a:ext uri="{FF2B5EF4-FFF2-40B4-BE49-F238E27FC236}">
                <a16:creationId xmlns:a16="http://schemas.microsoft.com/office/drawing/2014/main" id="{B5507106-7267-EC4C-983B-AFC5E808A96B}"/>
              </a:ext>
            </a:extLst>
          </p:cNvPr>
          <p:cNvSpPr/>
          <p:nvPr/>
        </p:nvSpPr>
        <p:spPr>
          <a:xfrm>
            <a:off x="3647881" y="571857"/>
            <a:ext cx="4011564" cy="644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Crystal Structure and Defect Identification</a:t>
            </a:r>
          </a:p>
        </p:txBody>
      </p:sp>
      <p:sp>
        <p:nvSpPr>
          <p:cNvPr id="13" name="Rectangle: Rounded Corners 2">
            <a:extLst>
              <a:ext uri="{FF2B5EF4-FFF2-40B4-BE49-F238E27FC236}">
                <a16:creationId xmlns:a16="http://schemas.microsoft.com/office/drawing/2014/main" id="{9DD9FE24-381A-1B42-A8B9-35B6AA97A341}"/>
              </a:ext>
            </a:extLst>
          </p:cNvPr>
          <p:cNvSpPr/>
          <p:nvPr/>
        </p:nvSpPr>
        <p:spPr>
          <a:xfrm>
            <a:off x="8072858" y="568234"/>
            <a:ext cx="4011564" cy="644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Radiation Cancer Treatments</a:t>
            </a:r>
          </a:p>
        </p:txBody>
      </p:sp>
    </p:spTree>
    <p:extLst>
      <p:ext uri="{BB962C8B-B14F-4D97-AF65-F5344CB8AC3E}">
        <p14:creationId xmlns:p14="http://schemas.microsoft.com/office/powerpoint/2010/main" val="37868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C8C001-F2AE-C84C-A89A-DB46A35472F6}"/>
              </a:ext>
            </a:extLst>
          </p:cNvPr>
          <p:cNvSpPr>
            <a:spLocks noGrp="1"/>
          </p:cNvSpPr>
          <p:nvPr>
            <p:ph type="sldNum" sz="quarter" idx="4"/>
          </p:nvPr>
        </p:nvSpPr>
        <p:spPr/>
        <p:txBody>
          <a:bodyPr/>
          <a:lstStyle/>
          <a:p>
            <a:fld id="{3483D161-6832-4836-BB21-4769AFB6704F}" type="slidenum">
              <a:rPr lang="en-US" smtClean="0"/>
              <a:pPr/>
              <a:t>22</a:t>
            </a:fld>
            <a:endParaRPr lang="en-US"/>
          </a:p>
        </p:txBody>
      </p:sp>
      <p:pic>
        <p:nvPicPr>
          <p:cNvPr id="4" name="Online Media 3" descr="Dual comb hyperspectral digital holography 1080p">
            <a:hlinkClick r:id="" action="ppaction://media"/>
            <a:extLst>
              <a:ext uri="{FF2B5EF4-FFF2-40B4-BE49-F238E27FC236}">
                <a16:creationId xmlns:a16="http://schemas.microsoft.com/office/drawing/2014/main" id="{9BE162BB-E238-E149-8A0B-30E150204428}"/>
              </a:ext>
            </a:extLst>
          </p:cNvPr>
          <p:cNvPicPr>
            <a:picLocks noRot="1" noChangeAspect="1"/>
          </p:cNvPicPr>
          <p:nvPr>
            <a:videoFile r:link="rId1"/>
          </p:nvPr>
        </p:nvPicPr>
        <p:blipFill>
          <a:blip r:embed="rId3"/>
          <a:stretch>
            <a:fillRect/>
          </a:stretch>
        </p:blipFill>
        <p:spPr>
          <a:xfrm>
            <a:off x="234140" y="935097"/>
            <a:ext cx="8827974" cy="4987805"/>
          </a:xfrm>
          <a:prstGeom prst="rect">
            <a:avLst/>
          </a:prstGeom>
        </p:spPr>
      </p:pic>
      <p:sp>
        <p:nvSpPr>
          <p:cNvPr id="5" name="TextBox 4">
            <a:extLst>
              <a:ext uri="{FF2B5EF4-FFF2-40B4-BE49-F238E27FC236}">
                <a16:creationId xmlns:a16="http://schemas.microsoft.com/office/drawing/2014/main" id="{67083A6B-3FC1-8343-95DF-DBD7DF33898B}"/>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Hyperspectral Holography</a:t>
            </a:r>
          </a:p>
        </p:txBody>
      </p:sp>
    </p:spTree>
    <p:extLst>
      <p:ext uri="{BB962C8B-B14F-4D97-AF65-F5344CB8AC3E}">
        <p14:creationId xmlns:p14="http://schemas.microsoft.com/office/powerpoint/2010/main" val="65697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B3BFBF-EC4C-E842-A77A-199D3FCF9432}"/>
              </a:ext>
            </a:extLst>
          </p:cNvPr>
          <p:cNvSpPr>
            <a:spLocks noGrp="1"/>
          </p:cNvSpPr>
          <p:nvPr>
            <p:ph type="sldNum" sz="quarter" idx="4"/>
          </p:nvPr>
        </p:nvSpPr>
        <p:spPr/>
        <p:txBody>
          <a:bodyPr/>
          <a:lstStyle/>
          <a:p>
            <a:fld id="{3483D161-6832-4836-BB21-4769AFB6704F}" type="slidenum">
              <a:rPr lang="en-US" smtClean="0"/>
              <a:pPr/>
              <a:t>3</a:t>
            </a:fld>
            <a:endParaRPr lang="en-US"/>
          </a:p>
        </p:txBody>
      </p:sp>
      <p:cxnSp>
        <p:nvCxnSpPr>
          <p:cNvPr id="14" name="Straight Connector 13">
            <a:extLst>
              <a:ext uri="{FF2B5EF4-FFF2-40B4-BE49-F238E27FC236}">
                <a16:creationId xmlns:a16="http://schemas.microsoft.com/office/drawing/2014/main" id="{57DCC2B7-6F52-124D-B1E4-CE07353FC0C1}"/>
              </a:ext>
            </a:extLst>
          </p:cNvPr>
          <p:cNvCxnSpPr/>
          <p:nvPr/>
        </p:nvCxnSpPr>
        <p:spPr>
          <a:xfrm flipV="1">
            <a:off x="4147689" y="3166279"/>
            <a:ext cx="464024" cy="290015"/>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1B856BC-E1DE-A24C-94C0-B2501969E26E}"/>
              </a:ext>
            </a:extLst>
          </p:cNvPr>
          <p:cNvSpPr txBox="1"/>
          <p:nvPr/>
        </p:nvSpPr>
        <p:spPr>
          <a:xfrm>
            <a:off x="75305" y="72946"/>
            <a:ext cx="8735208" cy="523220"/>
          </a:xfrm>
          <a:prstGeom prst="rect">
            <a:avLst/>
          </a:prstGeom>
          <a:noFill/>
        </p:spPr>
        <p:txBody>
          <a:bodyPr wrap="square" rtlCol="0">
            <a:spAutoFit/>
          </a:bodyPr>
          <a:lstStyle/>
          <a:p>
            <a:r>
              <a:rPr lang="en-US" sz="2800" b="1">
                <a:latin typeface="Times" pitchFamily="2" charset="0"/>
              </a:rPr>
              <a:t>Historical Introduction to the Wave Nature of Light</a:t>
            </a:r>
          </a:p>
        </p:txBody>
      </p:sp>
      <p:cxnSp>
        <p:nvCxnSpPr>
          <p:cNvPr id="3" name="Straight Connector 2">
            <a:extLst>
              <a:ext uri="{FF2B5EF4-FFF2-40B4-BE49-F238E27FC236}">
                <a16:creationId xmlns:a16="http://schemas.microsoft.com/office/drawing/2014/main" id="{2ADF9BD0-9C6F-1C49-8F4D-A5D7705717BA}"/>
              </a:ext>
            </a:extLst>
          </p:cNvPr>
          <p:cNvCxnSpPr/>
          <p:nvPr/>
        </p:nvCxnSpPr>
        <p:spPr>
          <a:xfrm>
            <a:off x="254463" y="3324113"/>
            <a:ext cx="11439099"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A9915AE-F0D0-E048-897A-C32A7E073E54}"/>
              </a:ext>
            </a:extLst>
          </p:cNvPr>
          <p:cNvGrpSpPr/>
          <p:nvPr/>
        </p:nvGrpSpPr>
        <p:grpSpPr>
          <a:xfrm>
            <a:off x="36977" y="850992"/>
            <a:ext cx="2388198" cy="2500399"/>
            <a:chOff x="36977" y="850992"/>
            <a:chExt cx="2388198" cy="2500399"/>
          </a:xfrm>
        </p:grpSpPr>
        <p:grpSp>
          <p:nvGrpSpPr>
            <p:cNvPr id="9" name="Group 8">
              <a:extLst>
                <a:ext uri="{FF2B5EF4-FFF2-40B4-BE49-F238E27FC236}">
                  <a16:creationId xmlns:a16="http://schemas.microsoft.com/office/drawing/2014/main" id="{9B888F3C-38E2-1C4C-8394-0482DAF8D4CA}"/>
                </a:ext>
              </a:extLst>
            </p:cNvPr>
            <p:cNvGrpSpPr/>
            <p:nvPr/>
          </p:nvGrpSpPr>
          <p:grpSpPr>
            <a:xfrm>
              <a:off x="54828" y="850992"/>
              <a:ext cx="2285388" cy="1447421"/>
              <a:chOff x="230187" y="558800"/>
              <a:chExt cx="2182702" cy="1382386"/>
            </a:xfrm>
          </p:grpSpPr>
          <p:pic>
            <p:nvPicPr>
              <p:cNvPr id="3074" name="Picture 2">
                <a:extLst>
                  <a:ext uri="{FF2B5EF4-FFF2-40B4-BE49-F238E27FC236}">
                    <a16:creationId xmlns:a16="http://schemas.microsoft.com/office/drawing/2014/main" id="{CCDF52F9-9A31-044C-A513-4362BC4A43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0187" y="558800"/>
                <a:ext cx="1082295" cy="13823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ancesco M. Grimaldi, S.J.">
                <a:extLst>
                  <a:ext uri="{FF2B5EF4-FFF2-40B4-BE49-F238E27FC236}">
                    <a16:creationId xmlns:a16="http://schemas.microsoft.com/office/drawing/2014/main" id="{118294E4-F540-0449-A74E-137F3BA3CE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12482" y="558800"/>
                <a:ext cx="1100407" cy="1382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96E9BF0A-BB40-6C4C-85D0-F5A18C2F4D52}"/>
                </a:ext>
              </a:extLst>
            </p:cNvPr>
            <p:cNvGrpSpPr/>
            <p:nvPr/>
          </p:nvGrpSpPr>
          <p:grpSpPr>
            <a:xfrm>
              <a:off x="36977" y="2377305"/>
              <a:ext cx="2388198" cy="974086"/>
              <a:chOff x="69251" y="2377305"/>
              <a:chExt cx="2388198" cy="974086"/>
            </a:xfrm>
          </p:grpSpPr>
          <p:sp>
            <p:nvSpPr>
              <p:cNvPr id="33" name="Rectangle 32">
                <a:extLst>
                  <a:ext uri="{FF2B5EF4-FFF2-40B4-BE49-F238E27FC236}">
                    <a16:creationId xmlns:a16="http://schemas.microsoft.com/office/drawing/2014/main" id="{A1CA90D4-D405-784D-A968-F073AB13D075}"/>
                  </a:ext>
                </a:extLst>
              </p:cNvPr>
              <p:cNvSpPr/>
              <p:nvPr/>
            </p:nvSpPr>
            <p:spPr>
              <a:xfrm>
                <a:off x="69251" y="2377305"/>
                <a:ext cx="2388198" cy="613185"/>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pitchFamily="2" charset="0"/>
                  </a:rPr>
                  <a:t> Francesco Grimaldi (1665)</a:t>
                </a:r>
              </a:p>
            </p:txBody>
          </p:sp>
          <p:grpSp>
            <p:nvGrpSpPr>
              <p:cNvPr id="50" name="Group 49">
                <a:extLst>
                  <a:ext uri="{FF2B5EF4-FFF2-40B4-BE49-F238E27FC236}">
                    <a16:creationId xmlns:a16="http://schemas.microsoft.com/office/drawing/2014/main" id="{5825A4C2-C035-484A-933A-E9BA632000CB}"/>
                  </a:ext>
                </a:extLst>
              </p:cNvPr>
              <p:cNvGrpSpPr/>
              <p:nvPr/>
            </p:nvGrpSpPr>
            <p:grpSpPr>
              <a:xfrm>
                <a:off x="1230810" y="2990490"/>
                <a:ext cx="59634" cy="360901"/>
                <a:chOff x="1230810" y="2990490"/>
                <a:chExt cx="59634" cy="360901"/>
              </a:xfrm>
            </p:grpSpPr>
            <p:cxnSp>
              <p:nvCxnSpPr>
                <p:cNvPr id="42" name="Straight Connector 41">
                  <a:extLst>
                    <a:ext uri="{FF2B5EF4-FFF2-40B4-BE49-F238E27FC236}">
                      <a16:creationId xmlns:a16="http://schemas.microsoft.com/office/drawing/2014/main" id="{5085AA8C-A2C0-2040-8AAF-E02D66BFFD35}"/>
                    </a:ext>
                  </a:extLst>
                </p:cNvPr>
                <p:cNvCxnSpPr>
                  <a:cxnSpLocks/>
                  <a:endCxn id="33" idx="2"/>
                </p:cNvCxnSpPr>
                <p:nvPr/>
              </p:nvCxnSpPr>
              <p:spPr>
                <a:xfrm flipV="1">
                  <a:off x="1263350" y="2990490"/>
                  <a:ext cx="0" cy="3207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1151788-58ED-1248-A3BE-6AC97D18CBC8}"/>
                    </a:ext>
                  </a:extLst>
                </p:cNvPr>
                <p:cNvSpPr/>
                <p:nvPr/>
              </p:nvSpPr>
              <p:spPr>
                <a:xfrm>
                  <a:off x="1230810" y="3291757"/>
                  <a:ext cx="59634" cy="596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1" name="Group 70">
            <a:extLst>
              <a:ext uri="{FF2B5EF4-FFF2-40B4-BE49-F238E27FC236}">
                <a16:creationId xmlns:a16="http://schemas.microsoft.com/office/drawing/2014/main" id="{3A19DF26-BACA-0441-A788-E89B7D04BDCA}"/>
              </a:ext>
            </a:extLst>
          </p:cNvPr>
          <p:cNvGrpSpPr/>
          <p:nvPr/>
        </p:nvGrpSpPr>
        <p:grpSpPr>
          <a:xfrm>
            <a:off x="254463" y="3293253"/>
            <a:ext cx="2868856" cy="2533130"/>
            <a:chOff x="254463" y="3293253"/>
            <a:chExt cx="2868856" cy="2533130"/>
          </a:xfrm>
        </p:grpSpPr>
        <p:grpSp>
          <p:nvGrpSpPr>
            <p:cNvPr id="19" name="Group 18">
              <a:extLst>
                <a:ext uri="{FF2B5EF4-FFF2-40B4-BE49-F238E27FC236}">
                  <a16:creationId xmlns:a16="http://schemas.microsoft.com/office/drawing/2014/main" id="{E530BC82-3E1F-D64F-AC6E-74C94ABAD37B}"/>
                </a:ext>
              </a:extLst>
            </p:cNvPr>
            <p:cNvGrpSpPr/>
            <p:nvPr/>
          </p:nvGrpSpPr>
          <p:grpSpPr>
            <a:xfrm>
              <a:off x="254463" y="4372428"/>
              <a:ext cx="2868856" cy="1453955"/>
              <a:chOff x="254463" y="4372428"/>
              <a:chExt cx="2868856" cy="1453955"/>
            </a:xfrm>
          </p:grpSpPr>
          <p:pic>
            <p:nvPicPr>
              <p:cNvPr id="3078" name="Picture 6" descr="Huygens Wave Theory of Light: Explanation of reflection and refraction">
                <a:extLst>
                  <a:ext uri="{FF2B5EF4-FFF2-40B4-BE49-F238E27FC236}">
                    <a16:creationId xmlns:a16="http://schemas.microsoft.com/office/drawing/2014/main" id="{CD0B9605-CF59-9F48-BB70-3B42A9CE974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01924" y="4500281"/>
                <a:ext cx="1721395" cy="12344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is Month in Physics History">
                <a:extLst>
                  <a:ext uri="{FF2B5EF4-FFF2-40B4-BE49-F238E27FC236}">
                    <a16:creationId xmlns:a16="http://schemas.microsoft.com/office/drawing/2014/main" id="{8A10E396-A02A-054D-B8DF-4037D3B7A91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54463" y="4372428"/>
                <a:ext cx="1147461" cy="14539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B653644E-D8DB-5240-96E5-DBC2487544DE}"/>
                </a:ext>
              </a:extLst>
            </p:cNvPr>
            <p:cNvGrpSpPr/>
            <p:nvPr/>
          </p:nvGrpSpPr>
          <p:grpSpPr>
            <a:xfrm>
              <a:off x="456822" y="3293253"/>
              <a:ext cx="2388198" cy="978066"/>
              <a:chOff x="456822" y="3293253"/>
              <a:chExt cx="2388198" cy="978066"/>
            </a:xfrm>
          </p:grpSpPr>
          <p:sp>
            <p:nvSpPr>
              <p:cNvPr id="5" name="Rectangle 4">
                <a:extLst>
                  <a:ext uri="{FF2B5EF4-FFF2-40B4-BE49-F238E27FC236}">
                    <a16:creationId xmlns:a16="http://schemas.microsoft.com/office/drawing/2014/main" id="{53BF6279-E594-DD46-8C48-FB5B17B1EC86}"/>
                  </a:ext>
                </a:extLst>
              </p:cNvPr>
              <p:cNvSpPr/>
              <p:nvPr/>
            </p:nvSpPr>
            <p:spPr>
              <a:xfrm>
                <a:off x="456822" y="3658134"/>
                <a:ext cx="2388198" cy="613185"/>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pitchFamily="2" charset="0"/>
                  </a:rPr>
                  <a:t>Christian Huygens (1678)</a:t>
                </a:r>
              </a:p>
            </p:txBody>
          </p:sp>
          <p:grpSp>
            <p:nvGrpSpPr>
              <p:cNvPr id="48" name="Group 47">
                <a:extLst>
                  <a:ext uri="{FF2B5EF4-FFF2-40B4-BE49-F238E27FC236}">
                    <a16:creationId xmlns:a16="http://schemas.microsoft.com/office/drawing/2014/main" id="{15E71918-6948-AD4D-9EE4-B5D761288D10}"/>
                  </a:ext>
                </a:extLst>
              </p:cNvPr>
              <p:cNvGrpSpPr/>
              <p:nvPr/>
            </p:nvGrpSpPr>
            <p:grpSpPr>
              <a:xfrm>
                <a:off x="1621104" y="3293253"/>
                <a:ext cx="59634" cy="364881"/>
                <a:chOff x="1621104" y="3293253"/>
                <a:chExt cx="59634" cy="364881"/>
              </a:xfrm>
            </p:grpSpPr>
            <p:cxnSp>
              <p:nvCxnSpPr>
                <p:cNvPr id="8" name="Straight Connector 7">
                  <a:extLst>
                    <a:ext uri="{FF2B5EF4-FFF2-40B4-BE49-F238E27FC236}">
                      <a16:creationId xmlns:a16="http://schemas.microsoft.com/office/drawing/2014/main" id="{2DD2C890-3A80-604B-A66F-63CBF45C4BFF}"/>
                    </a:ext>
                  </a:extLst>
                </p:cNvPr>
                <p:cNvCxnSpPr>
                  <a:stCxn id="5" idx="0"/>
                </p:cNvCxnSpPr>
                <p:nvPr/>
              </p:nvCxnSpPr>
              <p:spPr>
                <a:xfrm flipV="1">
                  <a:off x="1650921" y="3324113"/>
                  <a:ext cx="0" cy="3340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43BB8945-66C2-614F-B732-C80D4472DF2B}"/>
                    </a:ext>
                  </a:extLst>
                </p:cNvPr>
                <p:cNvSpPr/>
                <p:nvPr/>
              </p:nvSpPr>
              <p:spPr>
                <a:xfrm>
                  <a:off x="1621104" y="3293253"/>
                  <a:ext cx="59634" cy="596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2" name="Group 71">
            <a:extLst>
              <a:ext uri="{FF2B5EF4-FFF2-40B4-BE49-F238E27FC236}">
                <a16:creationId xmlns:a16="http://schemas.microsoft.com/office/drawing/2014/main" id="{DBDDD228-ADF2-3B4F-9847-54E3EE174723}"/>
              </a:ext>
            </a:extLst>
          </p:cNvPr>
          <p:cNvGrpSpPr/>
          <p:nvPr/>
        </p:nvGrpSpPr>
        <p:grpSpPr>
          <a:xfrm>
            <a:off x="2661239" y="764928"/>
            <a:ext cx="2820611" cy="2586463"/>
            <a:chOff x="2661239" y="764928"/>
            <a:chExt cx="2820611" cy="2586463"/>
          </a:xfrm>
        </p:grpSpPr>
        <p:grpSp>
          <p:nvGrpSpPr>
            <p:cNvPr id="11" name="Group 10">
              <a:extLst>
                <a:ext uri="{FF2B5EF4-FFF2-40B4-BE49-F238E27FC236}">
                  <a16:creationId xmlns:a16="http://schemas.microsoft.com/office/drawing/2014/main" id="{3E9A743E-9A00-A447-BDCB-C230FB653024}"/>
                </a:ext>
              </a:extLst>
            </p:cNvPr>
            <p:cNvGrpSpPr/>
            <p:nvPr/>
          </p:nvGrpSpPr>
          <p:grpSpPr>
            <a:xfrm>
              <a:off x="2661239" y="764928"/>
              <a:ext cx="2820611" cy="1453955"/>
              <a:chOff x="2823262" y="851158"/>
              <a:chExt cx="2820611" cy="1453955"/>
            </a:xfrm>
          </p:grpSpPr>
          <p:pic>
            <p:nvPicPr>
              <p:cNvPr id="3082" name="Picture 10" descr="Isaac Newton - Wikipedia">
                <a:extLst>
                  <a:ext uri="{FF2B5EF4-FFF2-40B4-BE49-F238E27FC236}">
                    <a16:creationId xmlns:a16="http://schemas.microsoft.com/office/drawing/2014/main" id="{AC347776-37B5-984E-9457-5AEDD90A53E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23262" y="851158"/>
                <a:ext cx="1211629" cy="145395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corpuscular theory of light">
                <a:extLst>
                  <a:ext uri="{FF2B5EF4-FFF2-40B4-BE49-F238E27FC236}">
                    <a16:creationId xmlns:a16="http://schemas.microsoft.com/office/drawing/2014/main" id="{5C6C918A-510A-8646-96A4-14AE4657709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049291" y="855882"/>
                <a:ext cx="1594582" cy="1437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887F4DC6-A33C-0E49-B271-01F8603A93E8}"/>
                </a:ext>
              </a:extLst>
            </p:cNvPr>
            <p:cNvGrpSpPr/>
            <p:nvPr/>
          </p:nvGrpSpPr>
          <p:grpSpPr>
            <a:xfrm>
              <a:off x="2802633" y="2377305"/>
              <a:ext cx="2388198" cy="974086"/>
              <a:chOff x="2834907" y="2377305"/>
              <a:chExt cx="2388198" cy="974086"/>
            </a:xfrm>
          </p:grpSpPr>
          <p:sp>
            <p:nvSpPr>
              <p:cNvPr id="34" name="Rectangle 33">
                <a:extLst>
                  <a:ext uri="{FF2B5EF4-FFF2-40B4-BE49-F238E27FC236}">
                    <a16:creationId xmlns:a16="http://schemas.microsoft.com/office/drawing/2014/main" id="{18198649-60DE-DE47-84A0-95B2433CC2A8}"/>
                  </a:ext>
                </a:extLst>
              </p:cNvPr>
              <p:cNvSpPr/>
              <p:nvPr/>
            </p:nvSpPr>
            <p:spPr>
              <a:xfrm>
                <a:off x="2834907" y="2377305"/>
                <a:ext cx="2388198" cy="613185"/>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pitchFamily="2" charset="0"/>
                  </a:rPr>
                  <a:t>Isaac Newton </a:t>
                </a:r>
              </a:p>
              <a:p>
                <a:pPr algn="ctr"/>
                <a:r>
                  <a:rPr lang="en-US" b="1">
                    <a:latin typeface="Times" pitchFamily="2" charset="0"/>
                  </a:rPr>
                  <a:t>(1704)</a:t>
                </a:r>
              </a:p>
            </p:txBody>
          </p:sp>
          <p:grpSp>
            <p:nvGrpSpPr>
              <p:cNvPr id="67" name="Group 66">
                <a:extLst>
                  <a:ext uri="{FF2B5EF4-FFF2-40B4-BE49-F238E27FC236}">
                    <a16:creationId xmlns:a16="http://schemas.microsoft.com/office/drawing/2014/main" id="{1CD53F15-5BF6-4F48-BF16-3D005EDF75D1}"/>
                  </a:ext>
                </a:extLst>
              </p:cNvPr>
              <p:cNvGrpSpPr/>
              <p:nvPr/>
            </p:nvGrpSpPr>
            <p:grpSpPr>
              <a:xfrm>
                <a:off x="4004744" y="2990490"/>
                <a:ext cx="59634" cy="360901"/>
                <a:chOff x="4004744" y="2990490"/>
                <a:chExt cx="59634" cy="360901"/>
              </a:xfrm>
            </p:grpSpPr>
            <p:cxnSp>
              <p:nvCxnSpPr>
                <p:cNvPr id="46" name="Straight Connector 45">
                  <a:extLst>
                    <a:ext uri="{FF2B5EF4-FFF2-40B4-BE49-F238E27FC236}">
                      <a16:creationId xmlns:a16="http://schemas.microsoft.com/office/drawing/2014/main" id="{7C463965-20B7-034E-859A-2DDE39C769CE}"/>
                    </a:ext>
                  </a:extLst>
                </p:cNvPr>
                <p:cNvCxnSpPr>
                  <a:cxnSpLocks/>
                  <a:endCxn id="34" idx="2"/>
                </p:cNvCxnSpPr>
                <p:nvPr/>
              </p:nvCxnSpPr>
              <p:spPr>
                <a:xfrm flipV="1">
                  <a:off x="4029006" y="2990490"/>
                  <a:ext cx="0" cy="3336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991C1BC8-B775-E944-A758-70231535BD91}"/>
                    </a:ext>
                  </a:extLst>
                </p:cNvPr>
                <p:cNvSpPr/>
                <p:nvPr/>
              </p:nvSpPr>
              <p:spPr>
                <a:xfrm>
                  <a:off x="4004744" y="3291757"/>
                  <a:ext cx="59634" cy="596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73" name="Group 72">
            <a:extLst>
              <a:ext uri="{FF2B5EF4-FFF2-40B4-BE49-F238E27FC236}">
                <a16:creationId xmlns:a16="http://schemas.microsoft.com/office/drawing/2014/main" id="{C911E5C7-1241-9B40-BA8E-736CEA660471}"/>
              </a:ext>
            </a:extLst>
          </p:cNvPr>
          <p:cNvGrpSpPr/>
          <p:nvPr/>
        </p:nvGrpSpPr>
        <p:grpSpPr>
          <a:xfrm>
            <a:off x="3303852" y="3291757"/>
            <a:ext cx="2958268" cy="2506804"/>
            <a:chOff x="3303852" y="3291757"/>
            <a:chExt cx="2958268" cy="2506804"/>
          </a:xfrm>
        </p:grpSpPr>
        <p:grpSp>
          <p:nvGrpSpPr>
            <p:cNvPr id="12" name="Group 11">
              <a:extLst>
                <a:ext uri="{FF2B5EF4-FFF2-40B4-BE49-F238E27FC236}">
                  <a16:creationId xmlns:a16="http://schemas.microsoft.com/office/drawing/2014/main" id="{86CB915A-4139-0645-88DA-7D6276C0FE7B}"/>
                </a:ext>
              </a:extLst>
            </p:cNvPr>
            <p:cNvGrpSpPr/>
            <p:nvPr/>
          </p:nvGrpSpPr>
          <p:grpSpPr>
            <a:xfrm>
              <a:off x="3303852" y="4346942"/>
              <a:ext cx="2958268" cy="1451619"/>
              <a:chOff x="4150026" y="4333294"/>
              <a:chExt cx="2958268" cy="1451619"/>
            </a:xfrm>
          </p:grpSpPr>
          <p:pic>
            <p:nvPicPr>
              <p:cNvPr id="3086" name="Picture 14">
                <a:extLst>
                  <a:ext uri="{FF2B5EF4-FFF2-40B4-BE49-F238E27FC236}">
                    <a16:creationId xmlns:a16="http://schemas.microsoft.com/office/drawing/2014/main" id="{193442FD-85F4-1748-8310-2EEBFE1DA7F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150026" y="4333294"/>
                <a:ext cx="1085262" cy="143797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homas Young and the Wave Nature of Light | OpenMind">
                <a:extLst>
                  <a:ext uri="{FF2B5EF4-FFF2-40B4-BE49-F238E27FC236}">
                    <a16:creationId xmlns:a16="http://schemas.microsoft.com/office/drawing/2014/main" id="{3090C32C-C319-2F4B-9781-D48E04E74F53}"/>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264245" y="4348184"/>
                <a:ext cx="1844049" cy="14367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06CD93AB-E021-A64E-B861-3DA131E0CCFC}"/>
                </a:ext>
              </a:extLst>
            </p:cNvPr>
            <p:cNvGrpSpPr/>
            <p:nvPr/>
          </p:nvGrpSpPr>
          <p:grpSpPr>
            <a:xfrm>
              <a:off x="3488326" y="3291757"/>
              <a:ext cx="2388198" cy="979562"/>
              <a:chOff x="3187107" y="3291757"/>
              <a:chExt cx="2388198" cy="979562"/>
            </a:xfrm>
          </p:grpSpPr>
          <p:sp>
            <p:nvSpPr>
              <p:cNvPr id="35" name="Rectangle 34">
                <a:extLst>
                  <a:ext uri="{FF2B5EF4-FFF2-40B4-BE49-F238E27FC236}">
                    <a16:creationId xmlns:a16="http://schemas.microsoft.com/office/drawing/2014/main" id="{0B8BCA65-0EC6-4847-A27F-2CF52C9A6F91}"/>
                  </a:ext>
                </a:extLst>
              </p:cNvPr>
              <p:cNvSpPr/>
              <p:nvPr/>
            </p:nvSpPr>
            <p:spPr>
              <a:xfrm>
                <a:off x="3187107" y="3658134"/>
                <a:ext cx="2388198" cy="613185"/>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pitchFamily="2" charset="0"/>
                  </a:rPr>
                  <a:t>Thomas Young </a:t>
                </a:r>
              </a:p>
              <a:p>
                <a:pPr algn="ctr"/>
                <a:r>
                  <a:rPr lang="en-US" b="1">
                    <a:latin typeface="Times" pitchFamily="2" charset="0"/>
                  </a:rPr>
                  <a:t>(1804)</a:t>
                </a:r>
              </a:p>
            </p:txBody>
          </p:sp>
          <p:grpSp>
            <p:nvGrpSpPr>
              <p:cNvPr id="64" name="Group 63">
                <a:extLst>
                  <a:ext uri="{FF2B5EF4-FFF2-40B4-BE49-F238E27FC236}">
                    <a16:creationId xmlns:a16="http://schemas.microsoft.com/office/drawing/2014/main" id="{6A187A56-6E44-3A48-8780-2D95B27F37A4}"/>
                  </a:ext>
                </a:extLst>
              </p:cNvPr>
              <p:cNvGrpSpPr/>
              <p:nvPr/>
            </p:nvGrpSpPr>
            <p:grpSpPr>
              <a:xfrm>
                <a:off x="4351389" y="3291757"/>
                <a:ext cx="59634" cy="366377"/>
                <a:chOff x="4351389" y="3291757"/>
                <a:chExt cx="59634" cy="366377"/>
              </a:xfrm>
            </p:grpSpPr>
            <p:cxnSp>
              <p:nvCxnSpPr>
                <p:cNvPr id="49" name="Straight Connector 48">
                  <a:extLst>
                    <a:ext uri="{FF2B5EF4-FFF2-40B4-BE49-F238E27FC236}">
                      <a16:creationId xmlns:a16="http://schemas.microsoft.com/office/drawing/2014/main" id="{9A21E181-3887-9E44-8A00-5EAD159BD9EF}"/>
                    </a:ext>
                  </a:extLst>
                </p:cNvPr>
                <p:cNvCxnSpPr>
                  <a:cxnSpLocks/>
                  <a:stCxn id="35" idx="0"/>
                </p:cNvCxnSpPr>
                <p:nvPr/>
              </p:nvCxnSpPr>
              <p:spPr>
                <a:xfrm flipV="1">
                  <a:off x="4381206" y="3324113"/>
                  <a:ext cx="0" cy="3340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7AEBAB59-0E6D-5F4E-99A1-2E296914FB37}"/>
                    </a:ext>
                  </a:extLst>
                </p:cNvPr>
                <p:cNvSpPr/>
                <p:nvPr/>
              </p:nvSpPr>
              <p:spPr>
                <a:xfrm>
                  <a:off x="4351389" y="3291757"/>
                  <a:ext cx="59634" cy="596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80" name="Group 79">
            <a:extLst>
              <a:ext uri="{FF2B5EF4-FFF2-40B4-BE49-F238E27FC236}">
                <a16:creationId xmlns:a16="http://schemas.microsoft.com/office/drawing/2014/main" id="{4BDFAF49-463E-1849-AFBA-C18C2D01305E}"/>
              </a:ext>
            </a:extLst>
          </p:cNvPr>
          <p:cNvGrpSpPr/>
          <p:nvPr/>
        </p:nvGrpSpPr>
        <p:grpSpPr>
          <a:xfrm>
            <a:off x="5481850" y="873122"/>
            <a:ext cx="2974388" cy="2481176"/>
            <a:chOff x="5481850" y="873122"/>
            <a:chExt cx="2974388" cy="2481176"/>
          </a:xfrm>
        </p:grpSpPr>
        <p:grpSp>
          <p:nvGrpSpPr>
            <p:cNvPr id="15" name="Group 14">
              <a:extLst>
                <a:ext uri="{FF2B5EF4-FFF2-40B4-BE49-F238E27FC236}">
                  <a16:creationId xmlns:a16="http://schemas.microsoft.com/office/drawing/2014/main" id="{E7AC4FFC-897A-E64D-A376-16899893C9B0}"/>
                </a:ext>
              </a:extLst>
            </p:cNvPr>
            <p:cNvGrpSpPr/>
            <p:nvPr/>
          </p:nvGrpSpPr>
          <p:grpSpPr>
            <a:xfrm>
              <a:off x="5481850" y="873122"/>
              <a:ext cx="2974388" cy="1348412"/>
              <a:chOff x="5255212" y="837510"/>
              <a:chExt cx="3293880" cy="1493251"/>
            </a:xfrm>
          </p:grpSpPr>
          <p:pic>
            <p:nvPicPr>
              <p:cNvPr id="3092" name="Picture 20" descr="Optics &amp; Photonics News - 200 Years of Fresnel's Legacy">
                <a:extLst>
                  <a:ext uri="{FF2B5EF4-FFF2-40B4-BE49-F238E27FC236}">
                    <a16:creationId xmlns:a16="http://schemas.microsoft.com/office/drawing/2014/main" id="{FFDC3282-5526-8145-94FE-0FEBE787BF9E}"/>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446351" y="864806"/>
                <a:ext cx="2102741" cy="145634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Augustin-Jean Fresnel - Wikipedia">
                <a:extLst>
                  <a:ext uri="{FF2B5EF4-FFF2-40B4-BE49-F238E27FC236}">
                    <a16:creationId xmlns:a16="http://schemas.microsoft.com/office/drawing/2014/main" id="{8497D00B-0D07-3344-949A-B499457646D9}"/>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255212" y="837510"/>
                <a:ext cx="1211629" cy="1493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3EAB6A41-7398-5145-BF10-3078FD5D6364}"/>
                </a:ext>
              </a:extLst>
            </p:cNvPr>
            <p:cNvGrpSpPr/>
            <p:nvPr/>
          </p:nvGrpSpPr>
          <p:grpSpPr>
            <a:xfrm>
              <a:off x="5622078" y="2377305"/>
              <a:ext cx="2388198" cy="976993"/>
              <a:chOff x="5600563" y="2377305"/>
              <a:chExt cx="2388198" cy="976993"/>
            </a:xfrm>
          </p:grpSpPr>
          <p:sp>
            <p:nvSpPr>
              <p:cNvPr id="36" name="Rectangle 35">
                <a:extLst>
                  <a:ext uri="{FF2B5EF4-FFF2-40B4-BE49-F238E27FC236}">
                    <a16:creationId xmlns:a16="http://schemas.microsoft.com/office/drawing/2014/main" id="{4DCE8DE7-5223-0E44-85AC-2949C7F0C2CB}"/>
                  </a:ext>
                </a:extLst>
              </p:cNvPr>
              <p:cNvSpPr/>
              <p:nvPr/>
            </p:nvSpPr>
            <p:spPr>
              <a:xfrm>
                <a:off x="5600563" y="2377305"/>
                <a:ext cx="2388198" cy="613185"/>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pitchFamily="2" charset="0"/>
                  </a:rPr>
                  <a:t>Augustin Fresnel (1818)</a:t>
                </a:r>
              </a:p>
            </p:txBody>
          </p:sp>
          <p:grpSp>
            <p:nvGrpSpPr>
              <p:cNvPr id="58" name="Group 57">
                <a:extLst>
                  <a:ext uri="{FF2B5EF4-FFF2-40B4-BE49-F238E27FC236}">
                    <a16:creationId xmlns:a16="http://schemas.microsoft.com/office/drawing/2014/main" id="{0FB0BB30-E9A9-9B49-A85D-921FD17B313D}"/>
                  </a:ext>
                </a:extLst>
              </p:cNvPr>
              <p:cNvGrpSpPr/>
              <p:nvPr/>
            </p:nvGrpSpPr>
            <p:grpSpPr>
              <a:xfrm>
                <a:off x="6764845" y="2990490"/>
                <a:ext cx="59634" cy="363808"/>
                <a:chOff x="6764845" y="2990490"/>
                <a:chExt cx="59634" cy="363808"/>
              </a:xfrm>
            </p:grpSpPr>
            <p:cxnSp>
              <p:nvCxnSpPr>
                <p:cNvPr id="56" name="Straight Connector 55">
                  <a:extLst>
                    <a:ext uri="{FF2B5EF4-FFF2-40B4-BE49-F238E27FC236}">
                      <a16:creationId xmlns:a16="http://schemas.microsoft.com/office/drawing/2014/main" id="{C7F5C1DB-FEAD-384F-9B53-7AA945B571A5}"/>
                    </a:ext>
                  </a:extLst>
                </p:cNvPr>
                <p:cNvCxnSpPr>
                  <a:cxnSpLocks/>
                  <a:endCxn id="36" idx="2"/>
                </p:cNvCxnSpPr>
                <p:nvPr/>
              </p:nvCxnSpPr>
              <p:spPr>
                <a:xfrm flipV="1">
                  <a:off x="6794662" y="2990490"/>
                  <a:ext cx="0" cy="3336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9EBEE55-68D6-1C44-AE2D-10A71649BB45}"/>
                    </a:ext>
                  </a:extLst>
                </p:cNvPr>
                <p:cNvSpPr/>
                <p:nvPr/>
              </p:nvSpPr>
              <p:spPr>
                <a:xfrm>
                  <a:off x="6764845" y="3294664"/>
                  <a:ext cx="59634" cy="596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grpSp>
        <p:nvGrpSpPr>
          <p:cNvPr id="81" name="Group 80">
            <a:extLst>
              <a:ext uri="{FF2B5EF4-FFF2-40B4-BE49-F238E27FC236}">
                <a16:creationId xmlns:a16="http://schemas.microsoft.com/office/drawing/2014/main" id="{FC75D9C2-6177-D447-97D2-418819D95ADE}"/>
              </a:ext>
            </a:extLst>
          </p:cNvPr>
          <p:cNvGrpSpPr/>
          <p:nvPr/>
        </p:nvGrpSpPr>
        <p:grpSpPr>
          <a:xfrm>
            <a:off x="6358464" y="3291757"/>
            <a:ext cx="2626397" cy="2534626"/>
            <a:chOff x="6358464" y="3291757"/>
            <a:chExt cx="2626397" cy="2534626"/>
          </a:xfrm>
        </p:grpSpPr>
        <p:grpSp>
          <p:nvGrpSpPr>
            <p:cNvPr id="16" name="Group 15">
              <a:extLst>
                <a:ext uri="{FF2B5EF4-FFF2-40B4-BE49-F238E27FC236}">
                  <a16:creationId xmlns:a16="http://schemas.microsoft.com/office/drawing/2014/main" id="{DE7E8836-9EF6-FB4F-B383-8E46CA2A5C11}"/>
                </a:ext>
              </a:extLst>
            </p:cNvPr>
            <p:cNvGrpSpPr/>
            <p:nvPr/>
          </p:nvGrpSpPr>
          <p:grpSpPr>
            <a:xfrm>
              <a:off x="6392397" y="4372428"/>
              <a:ext cx="2592464" cy="1453955"/>
              <a:chOff x="6651709" y="4372428"/>
              <a:chExt cx="2592464" cy="1453955"/>
            </a:xfrm>
          </p:grpSpPr>
          <p:pic>
            <p:nvPicPr>
              <p:cNvPr id="3094" name="Picture 22" descr="James Clerk Maxwell - Wikipedia">
                <a:extLst>
                  <a:ext uri="{FF2B5EF4-FFF2-40B4-BE49-F238E27FC236}">
                    <a16:creationId xmlns:a16="http://schemas.microsoft.com/office/drawing/2014/main" id="{E96B9107-E234-8A4D-B1D7-F8A485F857A2}"/>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651709" y="4372428"/>
                <a:ext cx="1207901" cy="145395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Maxwell's Equations. A gentle introduction | by Panda the Red | Cantor's  Paradise">
                <a:extLst>
                  <a:ext uri="{FF2B5EF4-FFF2-40B4-BE49-F238E27FC236}">
                    <a16:creationId xmlns:a16="http://schemas.microsoft.com/office/drawing/2014/main" id="{B46877F9-58AE-FB48-8FCF-BC181EF5D3A6}"/>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859610" y="4434830"/>
                <a:ext cx="1384563" cy="12999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E8C10DE9-0F4B-DF42-B562-28A7CAD4D12E}"/>
                </a:ext>
              </a:extLst>
            </p:cNvPr>
            <p:cNvGrpSpPr/>
            <p:nvPr/>
          </p:nvGrpSpPr>
          <p:grpSpPr>
            <a:xfrm>
              <a:off x="6358464" y="3291757"/>
              <a:ext cx="2388198" cy="979562"/>
              <a:chOff x="5917392" y="3291757"/>
              <a:chExt cx="2388198" cy="979562"/>
            </a:xfrm>
          </p:grpSpPr>
          <p:sp>
            <p:nvSpPr>
              <p:cNvPr id="37" name="Rectangle 36">
                <a:extLst>
                  <a:ext uri="{FF2B5EF4-FFF2-40B4-BE49-F238E27FC236}">
                    <a16:creationId xmlns:a16="http://schemas.microsoft.com/office/drawing/2014/main" id="{754CC78A-ACAE-634E-A582-F6EC8DB8D2D7}"/>
                  </a:ext>
                </a:extLst>
              </p:cNvPr>
              <p:cNvSpPr/>
              <p:nvPr/>
            </p:nvSpPr>
            <p:spPr>
              <a:xfrm>
                <a:off x="5917392" y="3658134"/>
                <a:ext cx="2388198" cy="613185"/>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pitchFamily="2" charset="0"/>
                  </a:rPr>
                  <a:t>James Maxwell </a:t>
                </a:r>
              </a:p>
              <a:p>
                <a:pPr algn="ctr"/>
                <a:r>
                  <a:rPr lang="en-US" b="1">
                    <a:latin typeface="Times" pitchFamily="2" charset="0"/>
                  </a:rPr>
                  <a:t>(1860)</a:t>
                </a:r>
              </a:p>
            </p:txBody>
          </p:sp>
          <p:grpSp>
            <p:nvGrpSpPr>
              <p:cNvPr id="61" name="Group 60">
                <a:extLst>
                  <a:ext uri="{FF2B5EF4-FFF2-40B4-BE49-F238E27FC236}">
                    <a16:creationId xmlns:a16="http://schemas.microsoft.com/office/drawing/2014/main" id="{5E61D1A3-6A45-C848-843B-7DE610B3E45D}"/>
                  </a:ext>
                </a:extLst>
              </p:cNvPr>
              <p:cNvGrpSpPr/>
              <p:nvPr/>
            </p:nvGrpSpPr>
            <p:grpSpPr>
              <a:xfrm>
                <a:off x="7081674" y="3291757"/>
                <a:ext cx="59634" cy="366377"/>
                <a:chOff x="7081674" y="3291757"/>
                <a:chExt cx="59634" cy="366377"/>
              </a:xfrm>
            </p:grpSpPr>
            <p:cxnSp>
              <p:nvCxnSpPr>
                <p:cNvPr id="59" name="Straight Connector 58">
                  <a:extLst>
                    <a:ext uri="{FF2B5EF4-FFF2-40B4-BE49-F238E27FC236}">
                      <a16:creationId xmlns:a16="http://schemas.microsoft.com/office/drawing/2014/main" id="{7B060E2F-5A81-7C46-A4B8-9C42C6C448EA}"/>
                    </a:ext>
                  </a:extLst>
                </p:cNvPr>
                <p:cNvCxnSpPr>
                  <a:cxnSpLocks/>
                  <a:stCxn id="37" idx="0"/>
                </p:cNvCxnSpPr>
                <p:nvPr/>
              </p:nvCxnSpPr>
              <p:spPr>
                <a:xfrm flipV="1">
                  <a:off x="7111491" y="3324113"/>
                  <a:ext cx="0" cy="3340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C71B38D6-DBA1-6749-B30B-DD4145C8F66C}"/>
                    </a:ext>
                  </a:extLst>
                </p:cNvPr>
                <p:cNvSpPr/>
                <p:nvPr/>
              </p:nvSpPr>
              <p:spPr>
                <a:xfrm>
                  <a:off x="7081674" y="3291757"/>
                  <a:ext cx="59634" cy="596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grpSp>
        <p:nvGrpSpPr>
          <p:cNvPr id="82" name="Group 81">
            <a:extLst>
              <a:ext uri="{FF2B5EF4-FFF2-40B4-BE49-F238E27FC236}">
                <a16:creationId xmlns:a16="http://schemas.microsoft.com/office/drawing/2014/main" id="{69CE7F0F-6B4F-6443-BB47-FF77EC839E9D}"/>
              </a:ext>
            </a:extLst>
          </p:cNvPr>
          <p:cNvGrpSpPr/>
          <p:nvPr/>
        </p:nvGrpSpPr>
        <p:grpSpPr>
          <a:xfrm>
            <a:off x="8466213" y="716530"/>
            <a:ext cx="2984363" cy="2634861"/>
            <a:chOff x="8466213" y="716530"/>
            <a:chExt cx="2984363" cy="2634861"/>
          </a:xfrm>
        </p:grpSpPr>
        <p:grpSp>
          <p:nvGrpSpPr>
            <p:cNvPr id="18" name="Group 17">
              <a:extLst>
                <a:ext uri="{FF2B5EF4-FFF2-40B4-BE49-F238E27FC236}">
                  <a16:creationId xmlns:a16="http://schemas.microsoft.com/office/drawing/2014/main" id="{BDEC9889-8E03-B849-80E4-10A29B8A39D9}"/>
                </a:ext>
              </a:extLst>
            </p:cNvPr>
            <p:cNvGrpSpPr/>
            <p:nvPr/>
          </p:nvGrpSpPr>
          <p:grpSpPr>
            <a:xfrm>
              <a:off x="8466213" y="716530"/>
              <a:ext cx="2984363" cy="1544213"/>
              <a:chOff x="8246098" y="802760"/>
              <a:chExt cx="2984363" cy="1544213"/>
            </a:xfrm>
          </p:grpSpPr>
          <p:pic>
            <p:nvPicPr>
              <p:cNvPr id="3098" name="Picture 26" descr="Gustav Kirchhoff - Wikipedia">
                <a:extLst>
                  <a:ext uri="{FF2B5EF4-FFF2-40B4-BE49-F238E27FC236}">
                    <a16:creationId xmlns:a16="http://schemas.microsoft.com/office/drawing/2014/main" id="{81ABF3BE-525F-F646-87A5-C991A97D5E9A}"/>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246098" y="802760"/>
                <a:ext cx="1094106" cy="1544213"/>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Kirchhoff's diffraction formula - Wikiwand">
                <a:extLst>
                  <a:ext uri="{FF2B5EF4-FFF2-40B4-BE49-F238E27FC236}">
                    <a16:creationId xmlns:a16="http://schemas.microsoft.com/office/drawing/2014/main" id="{6FE65786-0060-FA43-90EE-6CA473972363}"/>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9366396" y="851158"/>
                <a:ext cx="1864065" cy="13345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0C11F6A5-64A7-1948-B46E-FD870FB661BA}"/>
                </a:ext>
              </a:extLst>
            </p:cNvPr>
            <p:cNvGrpSpPr/>
            <p:nvPr/>
          </p:nvGrpSpPr>
          <p:grpSpPr>
            <a:xfrm>
              <a:off x="8667436" y="2377305"/>
              <a:ext cx="2388198" cy="974086"/>
              <a:chOff x="8366220" y="2377305"/>
              <a:chExt cx="2388198" cy="974086"/>
            </a:xfrm>
          </p:grpSpPr>
          <p:sp>
            <p:nvSpPr>
              <p:cNvPr id="40" name="Rectangle 39">
                <a:extLst>
                  <a:ext uri="{FF2B5EF4-FFF2-40B4-BE49-F238E27FC236}">
                    <a16:creationId xmlns:a16="http://schemas.microsoft.com/office/drawing/2014/main" id="{2E23FBF3-8238-8F4A-9CE1-E06795B70C9F}"/>
                  </a:ext>
                </a:extLst>
              </p:cNvPr>
              <p:cNvSpPr/>
              <p:nvPr/>
            </p:nvSpPr>
            <p:spPr>
              <a:xfrm>
                <a:off x="8366220" y="2377305"/>
                <a:ext cx="2388198" cy="613185"/>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pitchFamily="2" charset="0"/>
                  </a:rPr>
                  <a:t>Gustav Kirchhoff (1882)</a:t>
                </a:r>
              </a:p>
            </p:txBody>
          </p:sp>
          <p:grpSp>
            <p:nvGrpSpPr>
              <p:cNvPr id="53" name="Group 52">
                <a:extLst>
                  <a:ext uri="{FF2B5EF4-FFF2-40B4-BE49-F238E27FC236}">
                    <a16:creationId xmlns:a16="http://schemas.microsoft.com/office/drawing/2014/main" id="{3C43DFB6-61B1-7D45-870F-568D2F7FF20E}"/>
                  </a:ext>
                </a:extLst>
              </p:cNvPr>
              <p:cNvGrpSpPr/>
              <p:nvPr/>
            </p:nvGrpSpPr>
            <p:grpSpPr>
              <a:xfrm>
                <a:off x="9526877" y="2990490"/>
                <a:ext cx="59634" cy="360901"/>
                <a:chOff x="9526877" y="2990490"/>
                <a:chExt cx="59634" cy="360901"/>
              </a:xfrm>
            </p:grpSpPr>
            <p:cxnSp>
              <p:nvCxnSpPr>
                <p:cNvPr id="62" name="Straight Connector 61">
                  <a:extLst>
                    <a:ext uri="{FF2B5EF4-FFF2-40B4-BE49-F238E27FC236}">
                      <a16:creationId xmlns:a16="http://schemas.microsoft.com/office/drawing/2014/main" id="{0CD78E9F-6128-364D-8620-B286ED45EF47}"/>
                    </a:ext>
                  </a:extLst>
                </p:cNvPr>
                <p:cNvCxnSpPr>
                  <a:cxnSpLocks/>
                  <a:endCxn id="40" idx="2"/>
                </p:cNvCxnSpPr>
                <p:nvPr/>
              </p:nvCxnSpPr>
              <p:spPr>
                <a:xfrm flipV="1">
                  <a:off x="9560319" y="2990490"/>
                  <a:ext cx="0" cy="33108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AADDE10-4028-0148-8DCE-8DC0F3C62DDC}"/>
                    </a:ext>
                  </a:extLst>
                </p:cNvPr>
                <p:cNvSpPr/>
                <p:nvPr/>
              </p:nvSpPr>
              <p:spPr>
                <a:xfrm>
                  <a:off x="9526877" y="3291757"/>
                  <a:ext cx="59634" cy="596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grpSp>
        <p:nvGrpSpPr>
          <p:cNvPr id="83" name="Group 82">
            <a:extLst>
              <a:ext uri="{FF2B5EF4-FFF2-40B4-BE49-F238E27FC236}">
                <a16:creationId xmlns:a16="http://schemas.microsoft.com/office/drawing/2014/main" id="{37CC89A0-0952-4244-8DDB-016811524F51}"/>
              </a:ext>
            </a:extLst>
          </p:cNvPr>
          <p:cNvGrpSpPr/>
          <p:nvPr/>
        </p:nvGrpSpPr>
        <p:grpSpPr>
          <a:xfrm>
            <a:off x="9012656" y="3299031"/>
            <a:ext cx="3047726" cy="2633472"/>
            <a:chOff x="9012656" y="3299031"/>
            <a:chExt cx="3047726" cy="2634886"/>
          </a:xfrm>
        </p:grpSpPr>
        <p:grpSp>
          <p:nvGrpSpPr>
            <p:cNvPr id="21" name="Group 20">
              <a:extLst>
                <a:ext uri="{FF2B5EF4-FFF2-40B4-BE49-F238E27FC236}">
                  <a16:creationId xmlns:a16="http://schemas.microsoft.com/office/drawing/2014/main" id="{78085F56-DD2F-4E45-92D6-F9D1BAD20B09}"/>
                </a:ext>
              </a:extLst>
            </p:cNvPr>
            <p:cNvGrpSpPr/>
            <p:nvPr/>
          </p:nvGrpSpPr>
          <p:grpSpPr>
            <a:xfrm>
              <a:off x="9012656" y="4346942"/>
              <a:ext cx="3047726" cy="1586975"/>
              <a:chOff x="9012656" y="4346942"/>
              <a:chExt cx="3047726" cy="1586975"/>
            </a:xfrm>
          </p:grpSpPr>
          <p:pic>
            <p:nvPicPr>
              <p:cNvPr id="3104" name="Picture 32" descr="Arnold Sommerfeld - Wikipedia">
                <a:extLst>
                  <a:ext uri="{FF2B5EF4-FFF2-40B4-BE49-F238E27FC236}">
                    <a16:creationId xmlns:a16="http://schemas.microsoft.com/office/drawing/2014/main" id="{B617FD36-F8BF-A14B-BFAF-C0B7D2749304}"/>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9012656" y="4346942"/>
                <a:ext cx="1278197" cy="1586975"/>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electromagnetism - Does Fraunhofer diffraction also automatically imply  that the Fresnel approximation is simultaneously satisfied? - Physics Stack  Exchange">
                <a:extLst>
                  <a:ext uri="{FF2B5EF4-FFF2-40B4-BE49-F238E27FC236}">
                    <a16:creationId xmlns:a16="http://schemas.microsoft.com/office/drawing/2014/main" id="{F7515D5C-ECA6-794F-B231-7704B7F7352E}"/>
                  </a:ext>
                </a:extLst>
              </p:cNvPr>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a:stretch/>
            </p:blipFill>
            <p:spPr bwMode="auto">
              <a:xfrm>
                <a:off x="10366397" y="4666741"/>
                <a:ext cx="1693985" cy="10680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68AAFE44-FB8D-454F-9753-819A962CCD75}"/>
                </a:ext>
              </a:extLst>
            </p:cNvPr>
            <p:cNvGrpSpPr/>
            <p:nvPr/>
          </p:nvGrpSpPr>
          <p:grpSpPr>
            <a:xfrm>
              <a:off x="9185563" y="3299031"/>
              <a:ext cx="2388198" cy="972288"/>
              <a:chOff x="8647677" y="3299031"/>
              <a:chExt cx="2388198" cy="972288"/>
            </a:xfrm>
          </p:grpSpPr>
          <p:sp>
            <p:nvSpPr>
              <p:cNvPr id="39" name="Rectangle 38">
                <a:extLst>
                  <a:ext uri="{FF2B5EF4-FFF2-40B4-BE49-F238E27FC236}">
                    <a16:creationId xmlns:a16="http://schemas.microsoft.com/office/drawing/2014/main" id="{541EBCD4-A472-2944-8C17-49564547D422}"/>
                  </a:ext>
                </a:extLst>
              </p:cNvPr>
              <p:cNvSpPr/>
              <p:nvPr/>
            </p:nvSpPr>
            <p:spPr>
              <a:xfrm>
                <a:off x="8647677" y="3658134"/>
                <a:ext cx="2388198" cy="613185"/>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Times" pitchFamily="2" charset="0"/>
                  </a:rPr>
                  <a:t>Arnold Sommerfeld (1894)</a:t>
                </a:r>
              </a:p>
            </p:txBody>
          </p:sp>
          <p:grpSp>
            <p:nvGrpSpPr>
              <p:cNvPr id="55" name="Group 54">
                <a:extLst>
                  <a:ext uri="{FF2B5EF4-FFF2-40B4-BE49-F238E27FC236}">
                    <a16:creationId xmlns:a16="http://schemas.microsoft.com/office/drawing/2014/main" id="{ED716BCC-0526-154C-8917-25AC1C386386}"/>
                  </a:ext>
                </a:extLst>
              </p:cNvPr>
              <p:cNvGrpSpPr/>
              <p:nvPr/>
            </p:nvGrpSpPr>
            <p:grpSpPr>
              <a:xfrm>
                <a:off x="9811959" y="3299031"/>
                <a:ext cx="59634" cy="359103"/>
                <a:chOff x="9811959" y="3299031"/>
                <a:chExt cx="59634" cy="359103"/>
              </a:xfrm>
            </p:grpSpPr>
            <p:cxnSp>
              <p:nvCxnSpPr>
                <p:cNvPr id="65" name="Straight Connector 64">
                  <a:extLst>
                    <a:ext uri="{FF2B5EF4-FFF2-40B4-BE49-F238E27FC236}">
                      <a16:creationId xmlns:a16="http://schemas.microsoft.com/office/drawing/2014/main" id="{913F004F-7F78-5C41-9FA6-6B34C9E6D258}"/>
                    </a:ext>
                  </a:extLst>
                </p:cNvPr>
                <p:cNvCxnSpPr>
                  <a:cxnSpLocks/>
                  <a:endCxn id="39" idx="0"/>
                </p:cNvCxnSpPr>
                <p:nvPr/>
              </p:nvCxnSpPr>
              <p:spPr>
                <a:xfrm>
                  <a:off x="9841776" y="3336940"/>
                  <a:ext cx="0" cy="32119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C397C559-5B2A-5646-BDFA-C15CE3AD2ECC}"/>
                    </a:ext>
                  </a:extLst>
                </p:cNvPr>
                <p:cNvSpPr/>
                <p:nvPr/>
              </p:nvSpPr>
              <p:spPr>
                <a:xfrm>
                  <a:off x="9811959" y="3299031"/>
                  <a:ext cx="59634" cy="5963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spTree>
    <p:extLst>
      <p:ext uri="{BB962C8B-B14F-4D97-AF65-F5344CB8AC3E}">
        <p14:creationId xmlns:p14="http://schemas.microsoft.com/office/powerpoint/2010/main" val="427200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CE0748-B5D1-E342-9679-F618A22DE5EA}"/>
              </a:ext>
            </a:extLst>
          </p:cNvPr>
          <p:cNvSpPr>
            <a:spLocks noGrp="1"/>
          </p:cNvSpPr>
          <p:nvPr>
            <p:ph type="sldNum" sz="quarter" idx="4"/>
          </p:nvPr>
        </p:nvSpPr>
        <p:spPr/>
        <p:txBody>
          <a:bodyPr/>
          <a:lstStyle/>
          <a:p>
            <a:fld id="{3483D161-6832-4836-BB21-4769AFB6704F}" type="slidenum">
              <a:rPr lang="en-US" smtClean="0"/>
              <a:pPr/>
              <a:t>4</a:t>
            </a:fld>
            <a:endParaRPr lang="en-US"/>
          </a:p>
        </p:txBody>
      </p:sp>
      <p:sp>
        <p:nvSpPr>
          <p:cNvPr id="7" name="TextBox 6">
            <a:extLst>
              <a:ext uri="{FF2B5EF4-FFF2-40B4-BE49-F238E27FC236}">
                <a16:creationId xmlns:a16="http://schemas.microsoft.com/office/drawing/2014/main" id="{56BED089-27AB-7241-9182-92D4358B5281}"/>
              </a:ext>
            </a:extLst>
          </p:cNvPr>
          <p:cNvSpPr txBox="1"/>
          <p:nvPr/>
        </p:nvSpPr>
        <p:spPr>
          <a:xfrm>
            <a:off x="75305" y="72946"/>
            <a:ext cx="6207161" cy="523220"/>
          </a:xfrm>
          <a:prstGeom prst="rect">
            <a:avLst/>
          </a:prstGeom>
          <a:noFill/>
        </p:spPr>
        <p:txBody>
          <a:bodyPr wrap="square" rtlCol="0">
            <a:spAutoFit/>
          </a:bodyPr>
          <a:lstStyle/>
          <a:p>
            <a:r>
              <a:rPr lang="en-US" sz="2800" b="1">
                <a:latin typeface="Times" pitchFamily="2" charset="0"/>
              </a:rPr>
              <a:t>Of Course Light is a Wave – So What?</a:t>
            </a:r>
          </a:p>
        </p:txBody>
      </p:sp>
      <p:pic>
        <p:nvPicPr>
          <p:cNvPr id="5130" name="Picture 10" descr="R2-D2 projects a hologram of Princess Leia for Luke and C-P3O.">
            <a:extLst>
              <a:ext uri="{FF2B5EF4-FFF2-40B4-BE49-F238E27FC236}">
                <a16:creationId xmlns:a16="http://schemas.microsoft.com/office/drawing/2014/main" id="{D9848928-D148-B345-9116-40FE736E99E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6603" y="1640393"/>
            <a:ext cx="5377218" cy="225171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sistance troops and leaders study a hologram of Starkiller Base in a war room.">
            <a:extLst>
              <a:ext uri="{FF2B5EF4-FFF2-40B4-BE49-F238E27FC236}">
                <a16:creationId xmlns:a16="http://schemas.microsoft.com/office/drawing/2014/main" id="{905DF9E9-DF57-6D40-946D-956528464FA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6603" y="4291211"/>
            <a:ext cx="5377218" cy="223910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805FAD40-5791-A840-9EB5-D7C31FFD64F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0" y="1629635"/>
            <a:ext cx="5299764" cy="225171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53E64763-B293-F344-9D6F-CB4549DD962F}"/>
              </a:ext>
            </a:extLst>
          </p:cNvPr>
          <p:cNvSpPr/>
          <p:nvPr/>
        </p:nvSpPr>
        <p:spPr>
          <a:xfrm>
            <a:off x="6658984" y="4550487"/>
            <a:ext cx="4399877" cy="1473798"/>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pitchFamily="2" charset="0"/>
              </a:rPr>
              <a:t>Close, but not quite…</a:t>
            </a:r>
          </a:p>
        </p:txBody>
      </p:sp>
      <p:sp>
        <p:nvSpPr>
          <p:cNvPr id="8" name="Rectangle 7">
            <a:extLst>
              <a:ext uri="{FF2B5EF4-FFF2-40B4-BE49-F238E27FC236}">
                <a16:creationId xmlns:a16="http://schemas.microsoft.com/office/drawing/2014/main" id="{AC70DCAB-1931-2446-8B11-68F74059944B}"/>
              </a:ext>
            </a:extLst>
          </p:cNvPr>
          <p:cNvSpPr/>
          <p:nvPr/>
        </p:nvSpPr>
        <p:spPr>
          <a:xfrm>
            <a:off x="3391852" y="645857"/>
            <a:ext cx="4762843" cy="923330"/>
          </a:xfrm>
          <a:prstGeom prst="rect">
            <a:avLst/>
          </a:prstGeom>
          <a:noFill/>
        </p:spPr>
        <p:txBody>
          <a:bodyPr wrap="none" lIns="91440" tIns="45720" rIns="91440" bIns="45720">
            <a:spAutoFit/>
          </a:bodyPr>
          <a:lstStyle/>
          <a:p>
            <a:pPr algn="ctr"/>
            <a:r>
              <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HOLOGRAMS</a:t>
            </a:r>
          </a:p>
        </p:txBody>
      </p:sp>
    </p:spTree>
    <p:extLst>
      <p:ext uri="{BB962C8B-B14F-4D97-AF65-F5344CB8AC3E}">
        <p14:creationId xmlns:p14="http://schemas.microsoft.com/office/powerpoint/2010/main" val="13811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0"/>
                                        </p:tgtEl>
                                        <p:attrNameLst>
                                          <p:attrName>style.visibility</p:attrName>
                                        </p:attrNameLst>
                                      </p:cBhvr>
                                      <p:to>
                                        <p:strVal val="visible"/>
                                      </p:to>
                                    </p:set>
                                    <p:animEffect transition="in" filter="fade">
                                      <p:cBhvr>
                                        <p:cTn id="12" dur="500"/>
                                        <p:tgtEl>
                                          <p:spTgt spid="51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32"/>
                                        </p:tgtEl>
                                        <p:attrNameLst>
                                          <p:attrName>style.visibility</p:attrName>
                                        </p:attrNameLst>
                                      </p:cBhvr>
                                      <p:to>
                                        <p:strVal val="visible"/>
                                      </p:to>
                                    </p:set>
                                    <p:animEffect transition="in" filter="fade">
                                      <p:cBhvr>
                                        <p:cTn id="17" dur="500"/>
                                        <p:tgtEl>
                                          <p:spTgt spid="51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34"/>
                                        </p:tgtEl>
                                        <p:attrNameLst>
                                          <p:attrName>style.visibility</p:attrName>
                                        </p:attrNameLst>
                                      </p:cBhvr>
                                      <p:to>
                                        <p:strVal val="visible"/>
                                      </p:to>
                                    </p:set>
                                    <p:animEffect transition="in" filter="fade">
                                      <p:cBhvr>
                                        <p:cTn id="22" dur="500"/>
                                        <p:tgtEl>
                                          <p:spTgt spid="51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5E05CC-C0BB-E741-BA73-6C7AB885BFDA}"/>
              </a:ext>
            </a:extLst>
          </p:cNvPr>
          <p:cNvSpPr>
            <a:spLocks noGrp="1"/>
          </p:cNvSpPr>
          <p:nvPr>
            <p:ph type="sldNum" sz="quarter" idx="4"/>
          </p:nvPr>
        </p:nvSpPr>
        <p:spPr/>
        <p:txBody>
          <a:bodyPr/>
          <a:lstStyle/>
          <a:p>
            <a:fld id="{3483D161-6832-4836-BB21-4769AFB6704F}" type="slidenum">
              <a:rPr lang="en-US" smtClean="0"/>
              <a:pPr/>
              <a:t>5</a:t>
            </a:fld>
            <a:endParaRPr lang="en-US"/>
          </a:p>
        </p:txBody>
      </p:sp>
      <p:sp>
        <p:nvSpPr>
          <p:cNvPr id="3" name="TextBox 2">
            <a:extLst>
              <a:ext uri="{FF2B5EF4-FFF2-40B4-BE49-F238E27FC236}">
                <a16:creationId xmlns:a16="http://schemas.microsoft.com/office/drawing/2014/main" id="{7C182F71-7EFD-1D48-A88D-727B87414380}"/>
              </a:ext>
            </a:extLst>
          </p:cNvPr>
          <p:cNvSpPr txBox="1"/>
          <p:nvPr/>
        </p:nvSpPr>
        <p:spPr>
          <a:xfrm>
            <a:off x="75304" y="72946"/>
            <a:ext cx="11855261" cy="523220"/>
          </a:xfrm>
          <a:prstGeom prst="rect">
            <a:avLst/>
          </a:prstGeom>
          <a:noFill/>
        </p:spPr>
        <p:txBody>
          <a:bodyPr wrap="square" rtlCol="0">
            <a:spAutoFit/>
          </a:bodyPr>
          <a:lstStyle/>
          <a:p>
            <a:r>
              <a:rPr lang="en-US" sz="2800" b="1">
                <a:latin typeface="Times" pitchFamily="2" charset="0"/>
              </a:rPr>
              <a:t>Denis Gabor and the 1971 Nobel Prize in Physics</a:t>
            </a:r>
          </a:p>
        </p:txBody>
      </p:sp>
      <p:pic>
        <p:nvPicPr>
          <p:cNvPr id="5" name="Picture 4">
            <a:extLst>
              <a:ext uri="{FF2B5EF4-FFF2-40B4-BE49-F238E27FC236}">
                <a16:creationId xmlns:a16="http://schemas.microsoft.com/office/drawing/2014/main" id="{87DA3ADE-5C82-6A47-9365-6E8542F99F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0309" y="1718047"/>
            <a:ext cx="2163483" cy="3245224"/>
          </a:xfrm>
          <a:prstGeom prst="rect">
            <a:avLst/>
          </a:prstGeom>
        </p:spPr>
      </p:pic>
      <p:pic>
        <p:nvPicPr>
          <p:cNvPr id="10" name="Picture 9" descr="Diagram&#10;&#10;Description automatically generated">
            <a:extLst>
              <a:ext uri="{FF2B5EF4-FFF2-40B4-BE49-F238E27FC236}">
                <a16:creationId xmlns:a16="http://schemas.microsoft.com/office/drawing/2014/main" id="{1A19E916-2870-2848-9B87-CC733DF2DF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0335" y="1685272"/>
            <a:ext cx="7548562" cy="2579716"/>
          </a:xfrm>
          <a:prstGeom prst="rect">
            <a:avLst/>
          </a:prstGeom>
        </p:spPr>
      </p:pic>
      <p:sp>
        <p:nvSpPr>
          <p:cNvPr id="7" name="Rectangle: Rounded Corners 6">
            <a:extLst>
              <a:ext uri="{FF2B5EF4-FFF2-40B4-BE49-F238E27FC236}">
                <a16:creationId xmlns:a16="http://schemas.microsoft.com/office/drawing/2014/main" id="{42F87C5D-0174-65BB-5DA0-D1016A8FA09F}"/>
              </a:ext>
            </a:extLst>
          </p:cNvPr>
          <p:cNvSpPr/>
          <p:nvPr/>
        </p:nvSpPr>
        <p:spPr>
          <a:xfrm>
            <a:off x="312993" y="718573"/>
            <a:ext cx="9471739" cy="745613"/>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000000"/>
                </a:solidFill>
                <a:latin typeface="Times"/>
                <a:ea typeface="+mn-lt"/>
                <a:cs typeface="+mn-lt"/>
              </a:rPr>
              <a:t>Denis Gabor won the 1971 Nobel Prize in physics “for his invention and development of the holographic method” which he formulated in 1948.</a:t>
            </a:r>
          </a:p>
        </p:txBody>
      </p:sp>
      <p:sp>
        <p:nvSpPr>
          <p:cNvPr id="9" name="Rectangle: Rounded Corners 8">
            <a:extLst>
              <a:ext uri="{FF2B5EF4-FFF2-40B4-BE49-F238E27FC236}">
                <a16:creationId xmlns:a16="http://schemas.microsoft.com/office/drawing/2014/main" id="{3367F911-E7A2-091F-9708-90D7E793771D}"/>
              </a:ext>
            </a:extLst>
          </p:cNvPr>
          <p:cNvSpPr/>
          <p:nvPr/>
        </p:nvSpPr>
        <p:spPr>
          <a:xfrm>
            <a:off x="2861186" y="4889089"/>
            <a:ext cx="7071030" cy="917677"/>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000000"/>
                </a:solidFill>
                <a:latin typeface="Times"/>
                <a:ea typeface="+mn-lt"/>
                <a:cs typeface="+mn-lt"/>
              </a:rPr>
              <a:t>A hologram is a 'whole image' which contains both amplitude and phase information of the wavefront. It encodes the 3D nature of the object. When properly illuminated, reconstructs the 3D 'object'.</a:t>
            </a:r>
          </a:p>
        </p:txBody>
      </p:sp>
    </p:spTree>
    <p:extLst>
      <p:ext uri="{BB962C8B-B14F-4D97-AF65-F5344CB8AC3E}">
        <p14:creationId xmlns:p14="http://schemas.microsoft.com/office/powerpoint/2010/main" val="147926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D9AEE-7138-DD96-959E-15FE4E0BE3C7}"/>
              </a:ext>
            </a:extLst>
          </p:cNvPr>
          <p:cNvSpPr>
            <a:spLocks noGrp="1"/>
          </p:cNvSpPr>
          <p:nvPr>
            <p:ph type="sldNum" sz="quarter" idx="4"/>
          </p:nvPr>
        </p:nvSpPr>
        <p:spPr/>
        <p:txBody>
          <a:bodyPr/>
          <a:lstStyle/>
          <a:p>
            <a:fld id="{3483D161-6832-4836-BB21-4769AFB6704F}" type="slidenum">
              <a:rPr lang="en-US" smtClean="0"/>
              <a:pPr/>
              <a:t>6</a:t>
            </a:fld>
            <a:endParaRPr lang="en-US"/>
          </a:p>
        </p:txBody>
      </p:sp>
      <p:pic>
        <p:nvPicPr>
          <p:cNvPr id="4" name="Picture 2" descr="figure 3">
            <a:extLst>
              <a:ext uri="{FF2B5EF4-FFF2-40B4-BE49-F238E27FC236}">
                <a16:creationId xmlns:a16="http://schemas.microsoft.com/office/drawing/2014/main" id="{32B76536-D757-0754-4DB9-F1C462FE61C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0364" y="1251117"/>
            <a:ext cx="4427146" cy="51623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gure: Fig. 10">
            <a:extLst>
              <a:ext uri="{FF2B5EF4-FFF2-40B4-BE49-F238E27FC236}">
                <a16:creationId xmlns:a16="http://schemas.microsoft.com/office/drawing/2014/main" id="{F43F51F7-8103-80CF-53CA-733B3FB1295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2231" y="772165"/>
            <a:ext cx="3700980" cy="25086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 engineering drawing&#10;&#10;Description automatically generated">
            <a:extLst>
              <a:ext uri="{FF2B5EF4-FFF2-40B4-BE49-F238E27FC236}">
                <a16:creationId xmlns:a16="http://schemas.microsoft.com/office/drawing/2014/main" id="{F79B0251-6530-53B9-94F6-D9267CD5DE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37536" y="3849100"/>
            <a:ext cx="3328311" cy="2894006"/>
          </a:xfrm>
          <a:prstGeom prst="rect">
            <a:avLst/>
          </a:prstGeom>
        </p:spPr>
      </p:pic>
      <p:sp>
        <p:nvSpPr>
          <p:cNvPr id="10" name="TextBox 9">
            <a:extLst>
              <a:ext uri="{FF2B5EF4-FFF2-40B4-BE49-F238E27FC236}">
                <a16:creationId xmlns:a16="http://schemas.microsoft.com/office/drawing/2014/main" id="{614E28F8-0BD4-9FE3-63CF-925722CFE221}"/>
              </a:ext>
            </a:extLst>
          </p:cNvPr>
          <p:cNvSpPr txBox="1"/>
          <p:nvPr/>
        </p:nvSpPr>
        <p:spPr>
          <a:xfrm>
            <a:off x="75304" y="72946"/>
            <a:ext cx="3751842" cy="523220"/>
          </a:xfrm>
          <a:prstGeom prst="rect">
            <a:avLst/>
          </a:prstGeom>
          <a:noFill/>
        </p:spPr>
        <p:txBody>
          <a:bodyPr wrap="square" lIns="91440" tIns="45720" rIns="91440" bIns="45720" rtlCol="0" anchor="t">
            <a:spAutoFit/>
          </a:bodyPr>
          <a:lstStyle/>
          <a:p>
            <a:r>
              <a:rPr lang="en-US" sz="2800" b="1">
                <a:latin typeface="Times"/>
                <a:cs typeface="Times"/>
              </a:rPr>
              <a:t>Holography Examples</a:t>
            </a:r>
          </a:p>
        </p:txBody>
      </p:sp>
      <p:sp>
        <p:nvSpPr>
          <p:cNvPr id="3" name="Rounded Rectangle 21">
            <a:extLst>
              <a:ext uri="{FF2B5EF4-FFF2-40B4-BE49-F238E27FC236}">
                <a16:creationId xmlns:a16="http://schemas.microsoft.com/office/drawing/2014/main" id="{C61B5330-A2C9-9BA8-B6F4-F4B5FF54DC29}"/>
              </a:ext>
            </a:extLst>
          </p:cNvPr>
          <p:cNvSpPr/>
          <p:nvPr/>
        </p:nvSpPr>
        <p:spPr>
          <a:xfrm>
            <a:off x="358058" y="641055"/>
            <a:ext cx="4203699" cy="483965"/>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Times"/>
              </a:rPr>
              <a:t>Photorealistic 3D Images</a:t>
            </a:r>
          </a:p>
        </p:txBody>
      </p:sp>
      <p:sp>
        <p:nvSpPr>
          <p:cNvPr id="5" name="Rounded Rectangle 21">
            <a:extLst>
              <a:ext uri="{FF2B5EF4-FFF2-40B4-BE49-F238E27FC236}">
                <a16:creationId xmlns:a16="http://schemas.microsoft.com/office/drawing/2014/main" id="{B8010019-9985-8C0C-B277-4751E2B61A43}"/>
              </a:ext>
            </a:extLst>
          </p:cNvPr>
          <p:cNvSpPr/>
          <p:nvPr/>
        </p:nvSpPr>
        <p:spPr>
          <a:xfrm>
            <a:off x="5560961" y="223184"/>
            <a:ext cx="2769828" cy="574094"/>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Times"/>
              </a:rPr>
              <a:t>3D Point Cloud Reconstruction</a:t>
            </a:r>
            <a:endParaRPr lang="en-US"/>
          </a:p>
        </p:txBody>
      </p:sp>
      <p:sp>
        <p:nvSpPr>
          <p:cNvPr id="13" name="Rounded Rectangle 21">
            <a:extLst>
              <a:ext uri="{FF2B5EF4-FFF2-40B4-BE49-F238E27FC236}">
                <a16:creationId xmlns:a16="http://schemas.microsoft.com/office/drawing/2014/main" id="{4C7FF24C-3CA6-4F6F-5BCA-9B552CCCC789}"/>
              </a:ext>
            </a:extLst>
          </p:cNvPr>
          <p:cNvSpPr/>
          <p:nvPr/>
        </p:nvSpPr>
        <p:spPr>
          <a:xfrm>
            <a:off x="5560961" y="3279377"/>
            <a:ext cx="2769828" cy="574094"/>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Times"/>
              </a:rPr>
              <a:t>Single Shot UV Lithography</a:t>
            </a:r>
          </a:p>
        </p:txBody>
      </p:sp>
      <p:sp>
        <p:nvSpPr>
          <p:cNvPr id="14" name="Rounded Rectangle 21">
            <a:extLst>
              <a:ext uri="{FF2B5EF4-FFF2-40B4-BE49-F238E27FC236}">
                <a16:creationId xmlns:a16="http://schemas.microsoft.com/office/drawing/2014/main" id="{BF28822A-CDDE-7677-9E0D-0878CE05DB48}"/>
              </a:ext>
            </a:extLst>
          </p:cNvPr>
          <p:cNvSpPr/>
          <p:nvPr/>
        </p:nvSpPr>
        <p:spPr>
          <a:xfrm>
            <a:off x="9134452" y="2520599"/>
            <a:ext cx="2769828" cy="1516352"/>
          </a:xfrm>
          <a:prstGeom prst="roundRect">
            <a:avLst/>
          </a:prstGeom>
          <a:solidFill>
            <a:schemeClr val="accent5">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Times"/>
              </a:rPr>
              <a:t>Arbitrary recording, simulation, and production of 3D wavefronts!</a:t>
            </a:r>
          </a:p>
        </p:txBody>
      </p:sp>
    </p:spTree>
    <p:extLst>
      <p:ext uri="{BB962C8B-B14F-4D97-AF65-F5344CB8AC3E}">
        <p14:creationId xmlns:p14="http://schemas.microsoft.com/office/powerpoint/2010/main" val="368434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D9AEE-7138-DD96-959E-15FE4E0BE3C7}"/>
              </a:ext>
            </a:extLst>
          </p:cNvPr>
          <p:cNvSpPr>
            <a:spLocks noGrp="1"/>
          </p:cNvSpPr>
          <p:nvPr>
            <p:ph type="sldNum" sz="quarter" idx="4"/>
          </p:nvPr>
        </p:nvSpPr>
        <p:spPr/>
        <p:txBody>
          <a:bodyPr/>
          <a:lstStyle/>
          <a:p>
            <a:fld id="{3483D161-6832-4836-BB21-4769AFB6704F}" type="slidenum">
              <a:rPr lang="en-US" smtClean="0"/>
              <a:pPr/>
              <a:t>7</a:t>
            </a:fld>
            <a:endParaRPr lang="en-US"/>
          </a:p>
        </p:txBody>
      </p:sp>
      <p:sp>
        <p:nvSpPr>
          <p:cNvPr id="10" name="TextBox 9">
            <a:extLst>
              <a:ext uri="{FF2B5EF4-FFF2-40B4-BE49-F238E27FC236}">
                <a16:creationId xmlns:a16="http://schemas.microsoft.com/office/drawing/2014/main" id="{614E28F8-0BD4-9FE3-63CF-925722CFE221}"/>
              </a:ext>
            </a:extLst>
          </p:cNvPr>
          <p:cNvSpPr txBox="1"/>
          <p:nvPr/>
        </p:nvSpPr>
        <p:spPr>
          <a:xfrm>
            <a:off x="75304" y="82238"/>
            <a:ext cx="5908779" cy="523220"/>
          </a:xfrm>
          <a:prstGeom prst="rect">
            <a:avLst/>
          </a:prstGeom>
          <a:noFill/>
        </p:spPr>
        <p:txBody>
          <a:bodyPr wrap="square" lIns="91440" tIns="45720" rIns="91440" bIns="45720" rtlCol="0" anchor="t">
            <a:spAutoFit/>
          </a:bodyPr>
          <a:lstStyle/>
          <a:p>
            <a:r>
              <a:rPr lang="en-US" sz="2800" b="1">
                <a:latin typeface="Times"/>
                <a:cs typeface="Times"/>
              </a:rPr>
              <a:t>The Context for Fourier Optics</a:t>
            </a:r>
          </a:p>
        </p:txBody>
      </p:sp>
      <p:sp>
        <p:nvSpPr>
          <p:cNvPr id="17" name="Rounded Rectangle 21">
            <a:extLst>
              <a:ext uri="{FF2B5EF4-FFF2-40B4-BE49-F238E27FC236}">
                <a16:creationId xmlns:a16="http://schemas.microsoft.com/office/drawing/2014/main" id="{B0D35784-585B-B4D7-70A2-493F7E9546C8}"/>
              </a:ext>
            </a:extLst>
          </p:cNvPr>
          <p:cNvSpPr/>
          <p:nvPr/>
        </p:nvSpPr>
        <p:spPr>
          <a:xfrm>
            <a:off x="2827990" y="1269618"/>
            <a:ext cx="6006188" cy="925588"/>
          </a:xfrm>
          <a:prstGeom prst="rect">
            <a:avLst/>
          </a:prstGeom>
          <a:solidFill>
            <a:schemeClr val="accent6">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Times"/>
                <a:cs typeface="Times"/>
              </a:rPr>
              <a:t>The mathematics of holography is Fourier optics.</a:t>
            </a:r>
          </a:p>
        </p:txBody>
      </p:sp>
      <p:sp>
        <p:nvSpPr>
          <p:cNvPr id="20" name="Rounded Rectangle 21">
            <a:extLst>
              <a:ext uri="{FF2B5EF4-FFF2-40B4-BE49-F238E27FC236}">
                <a16:creationId xmlns:a16="http://schemas.microsoft.com/office/drawing/2014/main" id="{76CAD9E9-AFD9-441D-C67E-8C4BB4537403}"/>
              </a:ext>
            </a:extLst>
          </p:cNvPr>
          <p:cNvSpPr/>
          <p:nvPr/>
        </p:nvSpPr>
        <p:spPr>
          <a:xfrm>
            <a:off x="2827990" y="2192579"/>
            <a:ext cx="2204750" cy="925588"/>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Times"/>
                <a:cs typeface="Times"/>
              </a:rPr>
              <a:t>Linear Algebra</a:t>
            </a:r>
          </a:p>
        </p:txBody>
      </p:sp>
      <p:sp>
        <p:nvSpPr>
          <p:cNvPr id="23" name="Rounded Rectangle 21">
            <a:extLst>
              <a:ext uri="{FF2B5EF4-FFF2-40B4-BE49-F238E27FC236}">
                <a16:creationId xmlns:a16="http://schemas.microsoft.com/office/drawing/2014/main" id="{56EE8586-9F62-38CF-3F12-71930CE2684D}"/>
              </a:ext>
            </a:extLst>
          </p:cNvPr>
          <p:cNvSpPr/>
          <p:nvPr/>
        </p:nvSpPr>
        <p:spPr>
          <a:xfrm>
            <a:off x="6628472" y="2193116"/>
            <a:ext cx="2204750" cy="925588"/>
          </a:xfrm>
          <a:prstGeom prst="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Times"/>
                <a:cs typeface="Times"/>
              </a:rPr>
              <a:t>Neural Networks</a:t>
            </a:r>
          </a:p>
        </p:txBody>
      </p:sp>
      <p:sp>
        <p:nvSpPr>
          <p:cNvPr id="24" name="Rounded Rectangle 21">
            <a:extLst>
              <a:ext uri="{FF2B5EF4-FFF2-40B4-BE49-F238E27FC236}">
                <a16:creationId xmlns:a16="http://schemas.microsoft.com/office/drawing/2014/main" id="{91A9790C-ACBF-3C45-9073-17FA62FA350C}"/>
              </a:ext>
            </a:extLst>
          </p:cNvPr>
          <p:cNvSpPr/>
          <p:nvPr/>
        </p:nvSpPr>
        <p:spPr>
          <a:xfrm>
            <a:off x="2826279" y="3115540"/>
            <a:ext cx="2204750" cy="925588"/>
          </a:xfrm>
          <a:prstGeom prst="rect">
            <a:avLst/>
          </a:prstGeom>
          <a:solidFill>
            <a:schemeClr val="accent4">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Times"/>
                <a:cs typeface="Times"/>
              </a:rPr>
              <a:t>Fourier Optics</a:t>
            </a:r>
          </a:p>
        </p:txBody>
      </p:sp>
      <p:sp>
        <p:nvSpPr>
          <p:cNvPr id="29" name="Rounded Rectangle 21">
            <a:extLst>
              <a:ext uri="{FF2B5EF4-FFF2-40B4-BE49-F238E27FC236}">
                <a16:creationId xmlns:a16="http://schemas.microsoft.com/office/drawing/2014/main" id="{340EF21A-E4B4-F8BE-6516-89D4290D2AB0}"/>
              </a:ext>
            </a:extLst>
          </p:cNvPr>
          <p:cNvSpPr/>
          <p:nvPr/>
        </p:nvSpPr>
        <p:spPr>
          <a:xfrm>
            <a:off x="6628472" y="3115540"/>
            <a:ext cx="2204750" cy="925588"/>
          </a:xfrm>
          <a:prstGeom prst="rect">
            <a:avLst/>
          </a:prstGeom>
          <a:solidFill>
            <a:schemeClr val="accent4">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latin typeface="Times"/>
                <a:cs typeface="Times"/>
              </a:rPr>
              <a:t>Holography</a:t>
            </a:r>
          </a:p>
        </p:txBody>
      </p:sp>
      <p:sp>
        <p:nvSpPr>
          <p:cNvPr id="5" name="Arrow: Right 4">
            <a:extLst>
              <a:ext uri="{FF2B5EF4-FFF2-40B4-BE49-F238E27FC236}">
                <a16:creationId xmlns:a16="http://schemas.microsoft.com/office/drawing/2014/main" id="{C6403B1A-7EAA-E982-A029-9A85BA0C9649}"/>
              </a:ext>
            </a:extLst>
          </p:cNvPr>
          <p:cNvSpPr/>
          <p:nvPr/>
        </p:nvSpPr>
        <p:spPr>
          <a:xfrm>
            <a:off x="5368677" y="2410891"/>
            <a:ext cx="976044" cy="488022"/>
          </a:xfrm>
          <a:prstGeom prst="rightArrow">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Right 29">
            <a:extLst>
              <a:ext uri="{FF2B5EF4-FFF2-40B4-BE49-F238E27FC236}">
                <a16:creationId xmlns:a16="http://schemas.microsoft.com/office/drawing/2014/main" id="{84F682B1-EAEF-026B-02E1-09E7D7360BE7}"/>
              </a:ext>
            </a:extLst>
          </p:cNvPr>
          <p:cNvSpPr/>
          <p:nvPr/>
        </p:nvSpPr>
        <p:spPr>
          <a:xfrm>
            <a:off x="5368676" y="3335566"/>
            <a:ext cx="976044" cy="488022"/>
          </a:xfrm>
          <a:prstGeom prst="rightArrow">
            <a:avLst/>
          </a:prstGeom>
          <a:solidFill>
            <a:schemeClr val="accent4">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EC477CF-3BCA-E1EC-079F-9548A0AE47C9}"/>
              </a:ext>
            </a:extLst>
          </p:cNvPr>
          <p:cNvSpPr/>
          <p:nvPr/>
        </p:nvSpPr>
        <p:spPr>
          <a:xfrm rot="19680000">
            <a:off x="5202131" y="2824002"/>
            <a:ext cx="1464066" cy="479461"/>
          </a:xfrm>
          <a:prstGeom prst="rightArrow">
            <a:avLst/>
          </a:prstGeom>
          <a:gradFill flip="none" rotWithShape="1">
            <a:gsLst>
              <a:gs pos="17000">
                <a:schemeClr val="accent4">
                  <a:lumMod val="20000"/>
                  <a:lumOff val="80000"/>
                </a:schemeClr>
              </a:gs>
              <a:gs pos="69000">
                <a:schemeClr val="accent1">
                  <a:lumMod val="20000"/>
                  <a:lumOff val="80000"/>
                </a:schemeClr>
              </a:gs>
            </a:gsLst>
            <a:lin ang="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1">
            <a:extLst>
              <a:ext uri="{FF2B5EF4-FFF2-40B4-BE49-F238E27FC236}">
                <a16:creationId xmlns:a16="http://schemas.microsoft.com/office/drawing/2014/main" id="{7E8BF62E-C038-5E95-1E95-A15F0CB146D4}"/>
              </a:ext>
            </a:extLst>
          </p:cNvPr>
          <p:cNvSpPr/>
          <p:nvPr/>
        </p:nvSpPr>
        <p:spPr>
          <a:xfrm>
            <a:off x="2196826" y="4297983"/>
            <a:ext cx="3505675" cy="1523346"/>
          </a:xfrm>
          <a:prstGeom prst="roundRect">
            <a:avLst/>
          </a:prstGeom>
          <a:solidFill>
            <a:schemeClr val="accent5">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imes"/>
                <a:cs typeface="Times"/>
              </a:rPr>
              <a:t>Fourier optics allows us to simulate the propagation of scalar electromagnetic waves.</a:t>
            </a:r>
          </a:p>
        </p:txBody>
      </p:sp>
      <p:sp>
        <p:nvSpPr>
          <p:cNvPr id="13" name="Rounded Rectangle 21">
            <a:extLst>
              <a:ext uri="{FF2B5EF4-FFF2-40B4-BE49-F238E27FC236}">
                <a16:creationId xmlns:a16="http://schemas.microsoft.com/office/drawing/2014/main" id="{C35B8EB0-1FDE-9847-A8FE-54D22A093319}"/>
              </a:ext>
            </a:extLst>
          </p:cNvPr>
          <p:cNvSpPr/>
          <p:nvPr/>
        </p:nvSpPr>
        <p:spPr>
          <a:xfrm>
            <a:off x="5984083" y="4297983"/>
            <a:ext cx="3642243" cy="1523346"/>
          </a:xfrm>
          <a:prstGeom prst="roundRect">
            <a:avLst/>
          </a:prstGeom>
          <a:solidFill>
            <a:schemeClr val="accent5">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Times"/>
                <a:cs typeface="Times"/>
              </a:rPr>
              <a:t>Replacing the standard mathematics of the Neural Network with Fourier optics allows for simultaneous simulation and optimization.</a:t>
            </a:r>
          </a:p>
        </p:txBody>
      </p:sp>
    </p:spTree>
    <p:extLst>
      <p:ext uri="{BB962C8B-B14F-4D97-AF65-F5344CB8AC3E}">
        <p14:creationId xmlns:p14="http://schemas.microsoft.com/office/powerpoint/2010/main" val="27710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xit" presetSubtype="0" fill="hold" grpId="1"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0"/>
                                        </p:tgtEl>
                                      </p:cBhvr>
                                    </p:animEffect>
                                    <p:set>
                                      <p:cBhvr>
                                        <p:cTn id="49" dur="1" fill="hold">
                                          <p:stCondLst>
                                            <p:cond delay="499"/>
                                          </p:stCondLst>
                                        </p:cTn>
                                        <p:tgtEl>
                                          <p:spTgt spid="3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3" grpId="0" animBg="1"/>
      <p:bldP spid="24" grpId="0" animBg="1"/>
      <p:bldP spid="29" grpId="0" animBg="1"/>
      <p:bldP spid="5" grpId="0" animBg="1"/>
      <p:bldP spid="5" grpId="1" animBg="1"/>
      <p:bldP spid="30" grpId="0" animBg="1"/>
      <p:bldP spid="30" grpId="1" animBg="1"/>
      <p:bldP spid="7" grpId="0" animBg="1"/>
      <p:bldP spid="3"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7D9AEE-7138-DD96-959E-15FE4E0BE3C7}"/>
              </a:ext>
            </a:extLst>
          </p:cNvPr>
          <p:cNvSpPr>
            <a:spLocks noGrp="1"/>
          </p:cNvSpPr>
          <p:nvPr>
            <p:ph type="sldNum" sz="quarter" idx="4"/>
          </p:nvPr>
        </p:nvSpPr>
        <p:spPr/>
        <p:txBody>
          <a:bodyPr/>
          <a:lstStyle/>
          <a:p>
            <a:fld id="{3483D161-6832-4836-BB21-4769AFB6704F}" type="slidenum">
              <a:rPr lang="en-US" smtClean="0"/>
              <a:pPr/>
              <a:t>8</a:t>
            </a:fld>
            <a:endParaRPr lang="en-US"/>
          </a:p>
        </p:txBody>
      </p:sp>
      <p:sp>
        <p:nvSpPr>
          <p:cNvPr id="10" name="TextBox 9">
            <a:extLst>
              <a:ext uri="{FF2B5EF4-FFF2-40B4-BE49-F238E27FC236}">
                <a16:creationId xmlns:a16="http://schemas.microsoft.com/office/drawing/2014/main" id="{614E28F8-0BD4-9FE3-63CF-925722CFE221}"/>
              </a:ext>
            </a:extLst>
          </p:cNvPr>
          <p:cNvSpPr txBox="1"/>
          <p:nvPr/>
        </p:nvSpPr>
        <p:spPr>
          <a:xfrm>
            <a:off x="75304" y="82238"/>
            <a:ext cx="2543993" cy="523220"/>
          </a:xfrm>
          <a:prstGeom prst="rect">
            <a:avLst/>
          </a:prstGeom>
          <a:noFill/>
        </p:spPr>
        <p:txBody>
          <a:bodyPr wrap="square" lIns="91440" tIns="45720" rIns="91440" bIns="45720" rtlCol="0" anchor="t">
            <a:spAutoFit/>
          </a:bodyPr>
          <a:lstStyle/>
          <a:p>
            <a:r>
              <a:rPr lang="en-US" sz="2800" b="1">
                <a:latin typeface="Times"/>
                <a:cs typeface="Times"/>
              </a:rPr>
              <a:t>Fourier Optics</a:t>
            </a:r>
          </a:p>
        </p:txBody>
      </p:sp>
      <p:pic>
        <p:nvPicPr>
          <p:cNvPr id="6" name="Graphic 5">
            <a:extLst>
              <a:ext uri="{FF2B5EF4-FFF2-40B4-BE49-F238E27FC236}">
                <a16:creationId xmlns:a16="http://schemas.microsoft.com/office/drawing/2014/main" id="{2AE3CE27-CCA4-BF4D-8034-5AFDC5DCF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323" y="731260"/>
            <a:ext cx="4787900" cy="746166"/>
          </a:xfrm>
          <a:prstGeom prst="rect">
            <a:avLst/>
          </a:prstGeom>
        </p:spPr>
      </p:pic>
      <p:pic>
        <p:nvPicPr>
          <p:cNvPr id="11" name="Graphic 10">
            <a:extLst>
              <a:ext uri="{FF2B5EF4-FFF2-40B4-BE49-F238E27FC236}">
                <a16:creationId xmlns:a16="http://schemas.microsoft.com/office/drawing/2014/main" id="{4C8B585B-38B7-D941-BDC2-07CD879F0E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153" y="1612234"/>
            <a:ext cx="3932479" cy="521549"/>
          </a:xfrm>
          <a:prstGeom prst="rect">
            <a:avLst/>
          </a:prstGeom>
        </p:spPr>
      </p:pic>
      <p:pic>
        <p:nvPicPr>
          <p:cNvPr id="16" name="Graphic 15">
            <a:extLst>
              <a:ext uri="{FF2B5EF4-FFF2-40B4-BE49-F238E27FC236}">
                <a16:creationId xmlns:a16="http://schemas.microsoft.com/office/drawing/2014/main" id="{B4258557-9761-4A4E-87B5-5C02979247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23" y="2359570"/>
            <a:ext cx="8342415" cy="676685"/>
          </a:xfrm>
          <a:prstGeom prst="rect">
            <a:avLst/>
          </a:prstGeom>
        </p:spPr>
      </p:pic>
      <p:pic>
        <p:nvPicPr>
          <p:cNvPr id="19" name="Graphic 18">
            <a:extLst>
              <a:ext uri="{FF2B5EF4-FFF2-40B4-BE49-F238E27FC236}">
                <a16:creationId xmlns:a16="http://schemas.microsoft.com/office/drawing/2014/main" id="{54AE94AF-3854-894F-9A04-376C6981F9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9455" y="80897"/>
            <a:ext cx="1459830" cy="2052886"/>
          </a:xfrm>
          <a:prstGeom prst="rect">
            <a:avLst/>
          </a:prstGeom>
        </p:spPr>
      </p:pic>
      <p:sp>
        <p:nvSpPr>
          <p:cNvPr id="21" name="Right Brace 20">
            <a:extLst>
              <a:ext uri="{FF2B5EF4-FFF2-40B4-BE49-F238E27FC236}">
                <a16:creationId xmlns:a16="http://schemas.microsoft.com/office/drawing/2014/main" id="{776EF871-B8AD-BA47-885A-F969DE84D4F8}"/>
              </a:ext>
            </a:extLst>
          </p:cNvPr>
          <p:cNvSpPr/>
          <p:nvPr/>
        </p:nvSpPr>
        <p:spPr>
          <a:xfrm>
            <a:off x="9182506" y="57032"/>
            <a:ext cx="573232" cy="3142672"/>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CA4FDBE-D487-2147-A5DF-8F42B8BF1F7E}"/>
              </a:ext>
            </a:extLst>
          </p:cNvPr>
          <p:cNvSpPr/>
          <p:nvPr/>
        </p:nvSpPr>
        <p:spPr>
          <a:xfrm>
            <a:off x="9936316" y="1116281"/>
            <a:ext cx="2171700" cy="1016545"/>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Times"/>
              </a:rPr>
              <a:t>Before 1900</a:t>
            </a:r>
          </a:p>
        </p:txBody>
      </p:sp>
      <p:pic>
        <p:nvPicPr>
          <p:cNvPr id="25" name="Picture 24" descr="Diagram&#10;&#10;Description automatically generated">
            <a:extLst>
              <a:ext uri="{FF2B5EF4-FFF2-40B4-BE49-F238E27FC236}">
                <a16:creationId xmlns:a16="http://schemas.microsoft.com/office/drawing/2014/main" id="{12EAE60E-E3A3-A843-9761-1328F54797D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70394" y="4409885"/>
            <a:ext cx="5002698" cy="1700468"/>
          </a:xfrm>
          <a:prstGeom prst="rect">
            <a:avLst/>
          </a:prstGeom>
        </p:spPr>
      </p:pic>
      <p:pic>
        <p:nvPicPr>
          <p:cNvPr id="26" name="Picture 25" descr="Diagram&#10;&#10;Description automatically generated">
            <a:extLst>
              <a:ext uri="{FF2B5EF4-FFF2-40B4-BE49-F238E27FC236}">
                <a16:creationId xmlns:a16="http://schemas.microsoft.com/office/drawing/2014/main" id="{67A4743F-0675-1C45-A8AF-E86B9A37064A}"/>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8678" y="4311562"/>
            <a:ext cx="3703740" cy="2275322"/>
          </a:xfrm>
          <a:prstGeom prst="rect">
            <a:avLst/>
          </a:prstGeom>
        </p:spPr>
      </p:pic>
      <p:sp>
        <p:nvSpPr>
          <p:cNvPr id="27" name="Right Arrow 26">
            <a:extLst>
              <a:ext uri="{FF2B5EF4-FFF2-40B4-BE49-F238E27FC236}">
                <a16:creationId xmlns:a16="http://schemas.microsoft.com/office/drawing/2014/main" id="{B105F9A9-7CEA-DF45-9F9C-1A45248CC729}"/>
              </a:ext>
            </a:extLst>
          </p:cNvPr>
          <p:cNvSpPr/>
          <p:nvPr/>
        </p:nvSpPr>
        <p:spPr>
          <a:xfrm>
            <a:off x="3734777" y="4973466"/>
            <a:ext cx="733569" cy="471487"/>
          </a:xfrm>
          <a:prstGeom prst="rightArrow">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FD22E9F2-580F-ED4D-BB4A-7E8F19C52B52}"/>
              </a:ext>
            </a:extLst>
          </p:cNvPr>
          <p:cNvSpPr/>
          <p:nvPr/>
        </p:nvSpPr>
        <p:spPr>
          <a:xfrm>
            <a:off x="9087514" y="4278417"/>
            <a:ext cx="2974152" cy="1597897"/>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Times"/>
              </a:rPr>
              <a:t>No longer need real object to create holograms. We can simply use computer generated models and wavefronts.</a:t>
            </a:r>
          </a:p>
        </p:txBody>
      </p:sp>
      <p:pic>
        <p:nvPicPr>
          <p:cNvPr id="3" name="Graphic 5">
            <a:extLst>
              <a:ext uri="{FF2B5EF4-FFF2-40B4-BE49-F238E27FC236}">
                <a16:creationId xmlns:a16="http://schemas.microsoft.com/office/drawing/2014/main" id="{E21E594E-C148-DD22-349E-606070208E00}"/>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17231" y="74690"/>
            <a:ext cx="757122" cy="203743"/>
          </a:xfrm>
          <a:prstGeom prst="rect">
            <a:avLst/>
          </a:prstGeom>
        </p:spPr>
      </p:pic>
      <p:pic>
        <p:nvPicPr>
          <p:cNvPr id="4" name="Graphic 4">
            <a:extLst>
              <a:ext uri="{FF2B5EF4-FFF2-40B4-BE49-F238E27FC236}">
                <a16:creationId xmlns:a16="http://schemas.microsoft.com/office/drawing/2014/main" id="{987BECA8-8BAB-F8D6-8384-DAD002FB727A}"/>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379327" y="83983"/>
            <a:ext cx="804515" cy="203743"/>
          </a:xfrm>
          <a:prstGeom prst="rect">
            <a:avLst/>
          </a:prstGeom>
        </p:spPr>
      </p:pic>
      <p:sp>
        <p:nvSpPr>
          <p:cNvPr id="18" name="Rounded Rectangle 21">
            <a:extLst>
              <a:ext uri="{FF2B5EF4-FFF2-40B4-BE49-F238E27FC236}">
                <a16:creationId xmlns:a16="http://schemas.microsoft.com/office/drawing/2014/main" id="{C04441AC-ABCD-8F5E-466E-4BBC30E6DB11}"/>
              </a:ext>
            </a:extLst>
          </p:cNvPr>
          <p:cNvSpPr/>
          <p:nvPr/>
        </p:nvSpPr>
        <p:spPr>
          <a:xfrm>
            <a:off x="226961" y="3271184"/>
            <a:ext cx="5080408" cy="746159"/>
          </a:xfrm>
          <a:prstGeom prst="roundRect">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latin typeface="Times"/>
                <a:ea typeface="+mn-lt"/>
                <a:cs typeface="+mn-lt"/>
              </a:rPr>
              <a:t>1965 – Popularization of the FFT algorithm</a:t>
            </a:r>
          </a:p>
          <a:p>
            <a:r>
              <a:rPr lang="en-US" b="1">
                <a:latin typeface="Times"/>
                <a:ea typeface="+mn-lt"/>
                <a:cs typeface="+mn-lt"/>
              </a:rPr>
              <a:t>1967 – Goodman Applies FFT to solve</a:t>
            </a:r>
          </a:p>
        </p:txBody>
      </p:sp>
    </p:spTree>
    <p:extLst>
      <p:ext uri="{BB962C8B-B14F-4D97-AF65-F5344CB8AC3E}">
        <p14:creationId xmlns:p14="http://schemas.microsoft.com/office/powerpoint/2010/main" val="20728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7" grpId="0" animBg="1"/>
      <p:bldP spid="28"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76677E-AE91-572E-D06B-5B0FF1BFB942}"/>
              </a:ext>
            </a:extLst>
          </p:cNvPr>
          <p:cNvSpPr>
            <a:spLocks noGrp="1"/>
          </p:cNvSpPr>
          <p:nvPr>
            <p:ph type="sldNum" sz="quarter" idx="4"/>
          </p:nvPr>
        </p:nvSpPr>
        <p:spPr/>
        <p:txBody>
          <a:bodyPr/>
          <a:lstStyle/>
          <a:p>
            <a:fld id="{3483D161-6832-4836-BB21-4769AFB6704F}" type="slidenum">
              <a:rPr lang="en-US" smtClean="0"/>
              <a:pPr/>
              <a:t>9</a:t>
            </a:fld>
            <a:endParaRPr lang="en-US"/>
          </a:p>
        </p:txBody>
      </p:sp>
      <p:sp>
        <p:nvSpPr>
          <p:cNvPr id="4" name="TextBox 3">
            <a:extLst>
              <a:ext uri="{FF2B5EF4-FFF2-40B4-BE49-F238E27FC236}">
                <a16:creationId xmlns:a16="http://schemas.microsoft.com/office/drawing/2014/main" id="{B8D794D6-A67A-13CB-47BC-248958B26DB7}"/>
              </a:ext>
            </a:extLst>
          </p:cNvPr>
          <p:cNvSpPr txBox="1"/>
          <p:nvPr/>
        </p:nvSpPr>
        <p:spPr>
          <a:xfrm>
            <a:off x="75304" y="72946"/>
            <a:ext cx="11855261" cy="523220"/>
          </a:xfrm>
          <a:prstGeom prst="rect">
            <a:avLst/>
          </a:prstGeom>
          <a:noFill/>
        </p:spPr>
        <p:txBody>
          <a:bodyPr wrap="square" lIns="91440" tIns="45720" rIns="91440" bIns="45720" rtlCol="0" anchor="t">
            <a:spAutoFit/>
          </a:bodyPr>
          <a:lstStyle/>
          <a:p>
            <a:r>
              <a:rPr lang="en-US" sz="2800" b="1">
                <a:latin typeface="Times"/>
                <a:cs typeface="Times"/>
              </a:rPr>
              <a:t>Current AI Simulation and Optimization Techniques</a:t>
            </a:r>
          </a:p>
        </p:txBody>
      </p:sp>
      <p:pic>
        <p:nvPicPr>
          <p:cNvPr id="8" name="Picture 7" descr="Diagram&#10;&#10;Description automatically generated">
            <a:extLst>
              <a:ext uri="{FF2B5EF4-FFF2-40B4-BE49-F238E27FC236}">
                <a16:creationId xmlns:a16="http://schemas.microsoft.com/office/drawing/2014/main" id="{6789641A-F508-6546-9E25-678EE517D3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1553" y="732268"/>
            <a:ext cx="4533908" cy="4339092"/>
          </a:xfrm>
          <a:prstGeom prst="rect">
            <a:avLst/>
          </a:prstGeom>
        </p:spPr>
      </p:pic>
      <p:pic>
        <p:nvPicPr>
          <p:cNvPr id="10" name="Picture 9" descr="Diagram&#10;&#10;Description automatically generated">
            <a:extLst>
              <a:ext uri="{FF2B5EF4-FFF2-40B4-BE49-F238E27FC236}">
                <a16:creationId xmlns:a16="http://schemas.microsoft.com/office/drawing/2014/main" id="{50850C9B-4184-4343-8C09-F02B94A66C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9229" y="1440804"/>
            <a:ext cx="6419850" cy="2922020"/>
          </a:xfrm>
          <a:prstGeom prst="rect">
            <a:avLst/>
          </a:prstGeom>
        </p:spPr>
      </p:pic>
      <p:sp>
        <p:nvSpPr>
          <p:cNvPr id="11" name="Right Arrow 10">
            <a:extLst>
              <a:ext uri="{FF2B5EF4-FFF2-40B4-BE49-F238E27FC236}">
                <a16:creationId xmlns:a16="http://schemas.microsoft.com/office/drawing/2014/main" id="{97A64047-0E22-2B43-8F88-4B8F73A38EE2}"/>
              </a:ext>
            </a:extLst>
          </p:cNvPr>
          <p:cNvSpPr/>
          <p:nvPr/>
        </p:nvSpPr>
        <p:spPr>
          <a:xfrm>
            <a:off x="2145527" y="5199431"/>
            <a:ext cx="7171655" cy="741385"/>
          </a:xfrm>
          <a:prstGeom prst="rightArrow">
            <a:avLst/>
          </a:prstGeom>
          <a:solidFill>
            <a:schemeClr val="accent1">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latin typeface="Times"/>
                <a:cs typeface="Times"/>
              </a:rPr>
              <a:t>More Physics!</a:t>
            </a:r>
          </a:p>
        </p:txBody>
      </p:sp>
    </p:spTree>
    <p:extLst>
      <p:ext uri="{BB962C8B-B14F-4D97-AF65-F5344CB8AC3E}">
        <p14:creationId xmlns:p14="http://schemas.microsoft.com/office/powerpoint/2010/main" val="174406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2_Office Theme">
  <a:themeElements>
    <a:clrScheme name="Mizzou Theme">
      <a:dk1>
        <a:srgbClr val="000000"/>
      </a:dk1>
      <a:lt1>
        <a:srgbClr val="000000"/>
      </a:lt1>
      <a:dk2>
        <a:srgbClr val="FEFFFF"/>
      </a:dk2>
      <a:lt2>
        <a:srgbClr val="FEFFFF"/>
      </a:lt2>
      <a:accent1>
        <a:srgbClr val="F4CF4B"/>
      </a:accent1>
      <a:accent2>
        <a:srgbClr val="900000"/>
      </a:accent2>
      <a:accent3>
        <a:srgbClr val="BD5B2B"/>
      </a:accent3>
      <a:accent4>
        <a:srgbClr val="69901D"/>
      </a:accent4>
      <a:accent5>
        <a:srgbClr val="1C5E90"/>
      </a:accent5>
      <a:accent6>
        <a:srgbClr val="8F8883"/>
      </a:accent6>
      <a:hlink>
        <a:srgbClr val="AB1500"/>
      </a:hlink>
      <a:folHlink>
        <a:srgbClr val="1C5E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Mizzou Theme">
      <a:dk1>
        <a:srgbClr val="000000"/>
      </a:dk1>
      <a:lt1>
        <a:srgbClr val="000000"/>
      </a:lt1>
      <a:dk2>
        <a:srgbClr val="FEFFFF"/>
      </a:dk2>
      <a:lt2>
        <a:srgbClr val="FEFFFF"/>
      </a:lt2>
      <a:accent1>
        <a:srgbClr val="F4CF4B"/>
      </a:accent1>
      <a:accent2>
        <a:srgbClr val="900000"/>
      </a:accent2>
      <a:accent3>
        <a:srgbClr val="BD5B2B"/>
      </a:accent3>
      <a:accent4>
        <a:srgbClr val="69901D"/>
      </a:accent4>
      <a:accent5>
        <a:srgbClr val="1C5E90"/>
      </a:accent5>
      <a:accent6>
        <a:srgbClr val="8F8883"/>
      </a:accent6>
      <a:hlink>
        <a:srgbClr val="AB1500"/>
      </a:hlink>
      <a:folHlink>
        <a:srgbClr val="1C5E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Mizzou Theme">
      <a:dk1>
        <a:srgbClr val="000000"/>
      </a:dk1>
      <a:lt1>
        <a:srgbClr val="000000"/>
      </a:lt1>
      <a:dk2>
        <a:srgbClr val="FEFFFF"/>
      </a:dk2>
      <a:lt2>
        <a:srgbClr val="FEFFFF"/>
      </a:lt2>
      <a:accent1>
        <a:srgbClr val="F4CF4B"/>
      </a:accent1>
      <a:accent2>
        <a:srgbClr val="900000"/>
      </a:accent2>
      <a:accent3>
        <a:srgbClr val="BD5B2B"/>
      </a:accent3>
      <a:accent4>
        <a:srgbClr val="69901D"/>
      </a:accent4>
      <a:accent5>
        <a:srgbClr val="1C5E90"/>
      </a:accent5>
      <a:accent6>
        <a:srgbClr val="8F8883"/>
      </a:accent6>
      <a:hlink>
        <a:srgbClr val="AB1500"/>
      </a:hlink>
      <a:folHlink>
        <a:srgbClr val="1C5E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Mizzou Theme">
      <a:dk1>
        <a:srgbClr val="000000"/>
      </a:dk1>
      <a:lt1>
        <a:srgbClr val="000000"/>
      </a:lt1>
      <a:dk2>
        <a:srgbClr val="FEFFFF"/>
      </a:dk2>
      <a:lt2>
        <a:srgbClr val="FEFFFF"/>
      </a:lt2>
      <a:accent1>
        <a:srgbClr val="F4CF4B"/>
      </a:accent1>
      <a:accent2>
        <a:srgbClr val="900000"/>
      </a:accent2>
      <a:accent3>
        <a:srgbClr val="BD5B2B"/>
      </a:accent3>
      <a:accent4>
        <a:srgbClr val="69901D"/>
      </a:accent4>
      <a:accent5>
        <a:srgbClr val="1C5E90"/>
      </a:accent5>
      <a:accent6>
        <a:srgbClr val="8F8883"/>
      </a:accent6>
      <a:hlink>
        <a:srgbClr val="AB1500"/>
      </a:hlink>
      <a:folHlink>
        <a:srgbClr val="1C5E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6B86B8C25BA274691B68F8F0B4FF908" ma:contentTypeVersion="9" ma:contentTypeDescription="Create a new document." ma:contentTypeScope="" ma:versionID="8e23063181e6b85677cd125eb0515470">
  <xsd:schema xmlns:xsd="http://www.w3.org/2001/XMLSchema" xmlns:xs="http://www.w3.org/2001/XMLSchema" xmlns:p="http://schemas.microsoft.com/office/2006/metadata/properties" xmlns:ns3="88aadf2f-b754-4c73-b0a3-6bd043cd4071" xmlns:ns4="0592add1-212d-4d4b-9857-45d8c2a19c78" targetNamespace="http://schemas.microsoft.com/office/2006/metadata/properties" ma:root="true" ma:fieldsID="5d742d4b58a28d198ab7602340b5b3f8" ns3:_="" ns4:_="">
    <xsd:import namespace="88aadf2f-b754-4c73-b0a3-6bd043cd4071"/>
    <xsd:import namespace="0592add1-212d-4d4b-9857-45d8c2a19c7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aadf2f-b754-4c73-b0a3-6bd043cd40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92add1-212d-4d4b-9857-45d8c2a19c7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5E8D3E-FABE-4F17-8EA6-FF17ABC1CAAB}">
  <ds:schemaRefs>
    <ds:schemaRef ds:uri="http://schemas.microsoft.com/sharepoint/v3/contenttype/forms"/>
  </ds:schemaRefs>
</ds:datastoreItem>
</file>

<file path=customXml/itemProps2.xml><?xml version="1.0" encoding="utf-8"?>
<ds:datastoreItem xmlns:ds="http://schemas.openxmlformats.org/officeDocument/2006/customXml" ds:itemID="{464F7023-6D06-47B5-847A-C10635C10BC4}">
  <ds:schemaRefs>
    <ds:schemaRef ds:uri="0592add1-212d-4d4b-9857-45d8c2a19c78"/>
    <ds:schemaRef ds:uri="88aadf2f-b754-4c73-b0a3-6bd043cd40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14C0A9D-381B-4F67-ABF0-3EAD769A4698}">
  <ds:schemaRefs>
    <ds:schemaRef ds:uri="0592add1-212d-4d4b-9857-45d8c2a19c78"/>
    <ds:schemaRef ds:uri="88aadf2f-b754-4c73-b0a3-6bd043cd40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1418</Words>
  <Application>Microsoft Macintosh PowerPoint</Application>
  <PresentationFormat>Widescreen</PresentationFormat>
  <Paragraphs>146</Paragraphs>
  <Slides>22</Slides>
  <Notes>5</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22</vt:i4>
      </vt:variant>
    </vt:vector>
  </HeadingPairs>
  <TitlesOfParts>
    <vt:vector size="30" baseType="lpstr">
      <vt:lpstr>Arial</vt:lpstr>
      <vt:lpstr>Calibri</vt:lpstr>
      <vt:lpstr>Times</vt:lpstr>
      <vt:lpstr>Times New Roman</vt:lpstr>
      <vt:lpstr>2_Office Theme</vt:lpstr>
      <vt:lpstr>1_Office Theme</vt:lpstr>
      <vt:lpstr>3_Office Theme</vt:lpstr>
      <vt:lpstr>4_Office Theme</vt:lpstr>
      <vt:lpstr>Simultaneous Simulation and Optimization: An Introduction to Fourier Optics with Python and PyTorch Implementations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ERDC Update 10/7/2020</dc:title>
  <dc:creator>Lindsay, Marshall B. (MU-Student)</dc:creator>
  <cp:lastModifiedBy>Lindsay, Marshall B. (MU-Student)</cp:lastModifiedBy>
  <cp:revision>2</cp:revision>
  <dcterms:created xsi:type="dcterms:W3CDTF">2020-10-01T19:15:46Z</dcterms:created>
  <dcterms:modified xsi:type="dcterms:W3CDTF">2022-04-14T23:17:43Z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0x01010096B86B8C25BA274691B68F8F0B4FF908</vt:lpwstr>
  </property>
</Properties>
</file>